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9" r:id="rId1"/>
  </p:sldMasterIdLst>
  <p:notesMasterIdLst>
    <p:notesMasterId r:id="rId141"/>
  </p:notesMasterIdLst>
  <p:handoutMasterIdLst>
    <p:handoutMasterId r:id="rId142"/>
  </p:handoutMasterIdLst>
  <p:sldIdLst>
    <p:sldId id="256" r:id="rId2"/>
    <p:sldId id="416" r:id="rId3"/>
    <p:sldId id="417" r:id="rId4"/>
    <p:sldId id="418" r:id="rId5"/>
    <p:sldId id="442" r:id="rId6"/>
    <p:sldId id="444" r:id="rId7"/>
    <p:sldId id="445" r:id="rId8"/>
    <p:sldId id="446" r:id="rId9"/>
    <p:sldId id="447" r:id="rId10"/>
    <p:sldId id="448" r:id="rId11"/>
    <p:sldId id="630" r:id="rId12"/>
    <p:sldId id="614" r:id="rId13"/>
    <p:sldId id="441" r:id="rId14"/>
    <p:sldId id="629" r:id="rId15"/>
    <p:sldId id="427" r:id="rId16"/>
    <p:sldId id="634" r:id="rId17"/>
    <p:sldId id="428" r:id="rId18"/>
    <p:sldId id="459" r:id="rId19"/>
    <p:sldId id="429" r:id="rId20"/>
    <p:sldId id="430" r:id="rId21"/>
    <p:sldId id="432" r:id="rId22"/>
    <p:sldId id="433" r:id="rId23"/>
    <p:sldId id="453" r:id="rId24"/>
    <p:sldId id="454" r:id="rId25"/>
    <p:sldId id="455" r:id="rId26"/>
    <p:sldId id="456" r:id="rId27"/>
    <p:sldId id="457" r:id="rId28"/>
    <p:sldId id="458" r:id="rId29"/>
    <p:sldId id="460" r:id="rId30"/>
    <p:sldId id="450" r:id="rId31"/>
    <p:sldId id="461" r:id="rId32"/>
    <p:sldId id="462" r:id="rId33"/>
    <p:sldId id="466" r:id="rId34"/>
    <p:sldId id="464" r:id="rId35"/>
    <p:sldId id="467" r:id="rId36"/>
    <p:sldId id="468" r:id="rId37"/>
    <p:sldId id="470" r:id="rId38"/>
    <p:sldId id="533" r:id="rId39"/>
    <p:sldId id="608" r:id="rId40"/>
    <p:sldId id="605" r:id="rId41"/>
    <p:sldId id="518" r:id="rId42"/>
    <p:sldId id="519" r:id="rId43"/>
    <p:sldId id="520" r:id="rId44"/>
    <p:sldId id="521" r:id="rId45"/>
    <p:sldId id="522" r:id="rId46"/>
    <p:sldId id="523" r:id="rId47"/>
    <p:sldId id="595" r:id="rId48"/>
    <p:sldId id="524" r:id="rId49"/>
    <p:sldId id="525" r:id="rId50"/>
    <p:sldId id="526" r:id="rId51"/>
    <p:sldId id="527" r:id="rId52"/>
    <p:sldId id="528" r:id="rId53"/>
    <p:sldId id="529" r:id="rId54"/>
    <p:sldId id="530" r:id="rId55"/>
    <p:sldId id="531" r:id="rId56"/>
    <p:sldId id="587" r:id="rId57"/>
    <p:sldId id="624" r:id="rId58"/>
    <p:sldId id="537" r:id="rId59"/>
    <p:sldId id="538" r:id="rId60"/>
    <p:sldId id="539" r:id="rId61"/>
    <p:sldId id="612" r:id="rId62"/>
    <p:sldId id="581" r:id="rId63"/>
    <p:sldId id="606" r:id="rId64"/>
    <p:sldId id="583" r:id="rId65"/>
    <p:sldId id="609" r:id="rId66"/>
    <p:sldId id="585" r:id="rId67"/>
    <p:sldId id="586" r:id="rId68"/>
    <p:sldId id="540" r:id="rId69"/>
    <p:sldId id="541" r:id="rId70"/>
    <p:sldId id="542" r:id="rId71"/>
    <p:sldId id="543" r:id="rId72"/>
    <p:sldId id="544" r:id="rId73"/>
    <p:sldId id="545" r:id="rId74"/>
    <p:sldId id="546" r:id="rId75"/>
    <p:sldId id="547" r:id="rId76"/>
    <p:sldId id="548" r:id="rId77"/>
    <p:sldId id="549" r:id="rId78"/>
    <p:sldId id="550" r:id="rId79"/>
    <p:sldId id="551" r:id="rId80"/>
    <p:sldId id="552" r:id="rId81"/>
    <p:sldId id="553" r:id="rId82"/>
    <p:sldId id="554" r:id="rId83"/>
    <p:sldId id="555" r:id="rId84"/>
    <p:sldId id="556" r:id="rId85"/>
    <p:sldId id="557" r:id="rId86"/>
    <p:sldId id="558" r:id="rId87"/>
    <p:sldId id="559" r:id="rId88"/>
    <p:sldId id="560" r:id="rId89"/>
    <p:sldId id="561" r:id="rId90"/>
    <p:sldId id="562" r:id="rId91"/>
    <p:sldId id="563" r:id="rId92"/>
    <p:sldId id="564" r:id="rId93"/>
    <p:sldId id="565" r:id="rId94"/>
    <p:sldId id="566" r:id="rId95"/>
    <p:sldId id="567" r:id="rId96"/>
    <p:sldId id="568" r:id="rId97"/>
    <p:sldId id="569" r:id="rId98"/>
    <p:sldId id="570" r:id="rId99"/>
    <p:sldId id="571" r:id="rId100"/>
    <p:sldId id="572" r:id="rId101"/>
    <p:sldId id="573" r:id="rId102"/>
    <p:sldId id="574" r:id="rId103"/>
    <p:sldId id="575" r:id="rId104"/>
    <p:sldId id="576" r:id="rId105"/>
    <p:sldId id="577" r:id="rId106"/>
    <p:sldId id="578" r:id="rId107"/>
    <p:sldId id="579" r:id="rId108"/>
    <p:sldId id="580" r:id="rId109"/>
    <p:sldId id="611" r:id="rId110"/>
    <p:sldId id="593" r:id="rId111"/>
    <p:sldId id="631" r:id="rId112"/>
    <p:sldId id="633" r:id="rId113"/>
    <p:sldId id="594" r:id="rId114"/>
    <p:sldId id="635" r:id="rId115"/>
    <p:sldId id="628" r:id="rId116"/>
    <p:sldId id="621" r:id="rId117"/>
    <p:sldId id="622" r:id="rId118"/>
    <p:sldId id="615" r:id="rId119"/>
    <p:sldId id="618" r:id="rId120"/>
    <p:sldId id="626" r:id="rId121"/>
    <p:sldId id="623" r:id="rId122"/>
    <p:sldId id="588" r:id="rId123"/>
    <p:sldId id="589" r:id="rId124"/>
    <p:sldId id="590" r:id="rId125"/>
    <p:sldId id="591" r:id="rId126"/>
    <p:sldId id="592" r:id="rId127"/>
    <p:sldId id="625" r:id="rId128"/>
    <p:sldId id="596" r:id="rId129"/>
    <p:sldId id="597" r:id="rId130"/>
    <p:sldId id="598" r:id="rId131"/>
    <p:sldId id="599" r:id="rId132"/>
    <p:sldId id="600" r:id="rId133"/>
    <p:sldId id="602" r:id="rId134"/>
    <p:sldId id="601" r:id="rId135"/>
    <p:sldId id="603" r:id="rId136"/>
    <p:sldId id="604" r:id="rId137"/>
    <p:sldId id="610" r:id="rId138"/>
    <p:sldId id="613" r:id="rId139"/>
    <p:sldId id="619" r:id="rId140"/>
  </p:sldIdLst>
  <p:sldSz cx="9144000" cy="6858000" type="screen4x3"/>
  <p:notesSz cx="6400800" cy="8686800"/>
  <p:embeddedFontLst>
    <p:embeddedFont>
      <p:font typeface="Calibri" panose="020F0502020204030204" pitchFamily="34" charset="0"/>
      <p:regular r:id="rId143"/>
      <p:bold r:id="rId144"/>
      <p:italic r:id="rId145"/>
      <p:boldItalic r:id="rId146"/>
    </p:embeddedFont>
    <p:embeddedFont>
      <p:font typeface="MT Extra" panose="05050102010205020202" pitchFamily="18" charset="2"/>
      <p:regular r:id="rId147"/>
    </p:embeddedFont>
    <p:embeddedFont>
      <p:font typeface="Monotype Sorts" panose="01010601010101010101" pitchFamily="2" charset="2"/>
      <p:regular r:id="rId148"/>
    </p:embeddedFont>
    <p:embeddedFont>
      <p:font typeface="Euclid Symbol" panose="05050102010706020507" pitchFamily="18" charset="2"/>
      <p:regular r:id="rId149"/>
      <p:bold r:id="rId150"/>
      <p:italic r:id="rId151"/>
      <p:boldItalic r:id="rId152"/>
    </p:embeddedFont>
    <p:embeddedFont>
      <p:font typeface="French Script MT" panose="03020402040607040605" pitchFamily="66" charset="0"/>
      <p:regular r:id="rId153"/>
    </p:embeddedFont>
    <p:embeddedFont>
      <p:font typeface="Comic Sans MS" panose="030F0702030302020204" pitchFamily="66" charset="0"/>
      <p:regular r:id="rId154"/>
      <p:bold r:id="rId155"/>
    </p:embeddedFont>
    <p:embeddedFont>
      <p:font typeface="Script MT Bold" panose="03040602040607080904" pitchFamily="66" charset="0"/>
      <p:bold r:id="rId156"/>
    </p:embeddedFont>
  </p:embeddedFontLst>
  <p:custDataLst>
    <p:tags r:id="rId157"/>
  </p:custData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874983-1E12-4AEB-9117-8EA6C7F2C9EB}">
          <p14:sldIdLst>
            <p14:sldId id="256"/>
            <p14:sldId id="416"/>
            <p14:sldId id="417"/>
            <p14:sldId id="418"/>
            <p14:sldId id="442"/>
            <p14:sldId id="444"/>
            <p14:sldId id="445"/>
            <p14:sldId id="446"/>
            <p14:sldId id="447"/>
            <p14:sldId id="448"/>
            <p14:sldId id="630"/>
            <p14:sldId id="614"/>
            <p14:sldId id="441"/>
            <p14:sldId id="629"/>
            <p14:sldId id="427"/>
            <p14:sldId id="634"/>
            <p14:sldId id="428"/>
            <p14:sldId id="459"/>
            <p14:sldId id="429"/>
            <p14:sldId id="430"/>
            <p14:sldId id="432"/>
            <p14:sldId id="433"/>
            <p14:sldId id="453"/>
            <p14:sldId id="454"/>
            <p14:sldId id="455"/>
            <p14:sldId id="456"/>
            <p14:sldId id="457"/>
            <p14:sldId id="458"/>
            <p14:sldId id="460"/>
            <p14:sldId id="450"/>
            <p14:sldId id="461"/>
            <p14:sldId id="462"/>
            <p14:sldId id="466"/>
            <p14:sldId id="464"/>
            <p14:sldId id="467"/>
            <p14:sldId id="468"/>
            <p14:sldId id="470"/>
            <p14:sldId id="533"/>
            <p14:sldId id="608"/>
            <p14:sldId id="605"/>
            <p14:sldId id="518"/>
            <p14:sldId id="519"/>
            <p14:sldId id="520"/>
            <p14:sldId id="521"/>
            <p14:sldId id="522"/>
            <p14:sldId id="523"/>
            <p14:sldId id="595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87"/>
            <p14:sldId id="624"/>
            <p14:sldId id="537"/>
            <p14:sldId id="538"/>
            <p14:sldId id="539"/>
            <p14:sldId id="612"/>
            <p14:sldId id="581"/>
            <p14:sldId id="606"/>
            <p14:sldId id="583"/>
            <p14:sldId id="609"/>
            <p14:sldId id="585"/>
            <p14:sldId id="586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611"/>
            <p14:sldId id="593"/>
            <p14:sldId id="631"/>
            <p14:sldId id="633"/>
            <p14:sldId id="594"/>
            <p14:sldId id="635"/>
            <p14:sldId id="628"/>
            <p14:sldId id="621"/>
            <p14:sldId id="622"/>
            <p14:sldId id="615"/>
            <p14:sldId id="618"/>
            <p14:sldId id="626"/>
            <p14:sldId id="623"/>
            <p14:sldId id="588"/>
            <p14:sldId id="589"/>
            <p14:sldId id="590"/>
            <p14:sldId id="591"/>
            <p14:sldId id="592"/>
            <p14:sldId id="625"/>
            <p14:sldId id="596"/>
            <p14:sldId id="597"/>
            <p14:sldId id="598"/>
            <p14:sldId id="599"/>
            <p14:sldId id="600"/>
            <p14:sldId id="602"/>
            <p14:sldId id="601"/>
            <p14:sldId id="603"/>
            <p14:sldId id="604"/>
            <p14:sldId id="610"/>
            <p14:sldId id="613"/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99"/>
    <a:srgbClr val="FFFFCC"/>
    <a:srgbClr val="EAEAEA"/>
    <a:srgbClr val="B2B2B2"/>
    <a:srgbClr val="969696"/>
    <a:srgbClr val="808080"/>
    <a:srgbClr val="FF330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1442" autoAdjust="0"/>
    <p:restoredTop sz="94638" autoAdjust="0"/>
  </p:normalViewPr>
  <p:slideViewPr>
    <p:cSldViewPr>
      <p:cViewPr>
        <p:scale>
          <a:sx n="100" d="100"/>
          <a:sy n="100" d="100"/>
        </p:scale>
        <p:origin x="858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9358"/>
    </p:cViewPr>
  </p:sorterViewPr>
  <p:notesViewPr>
    <p:cSldViewPr>
      <p:cViewPr varScale="1">
        <p:scale>
          <a:sx n="70" d="100"/>
          <a:sy n="70" d="100"/>
        </p:scale>
        <p:origin x="-1114" y="-67"/>
      </p:cViewPr>
      <p:guideLst>
        <p:guide orient="horz" pos="2736"/>
        <p:guide pos="20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12.fntdata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font" Target="fonts/font2.fntdata"/><Relationship Id="rId14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8.fntdata"/><Relationship Id="rId155" Type="http://schemas.openxmlformats.org/officeDocument/2006/relationships/font" Target="fonts/font1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53" Type="http://schemas.openxmlformats.org/officeDocument/2006/relationships/font" Target="fonts/font11.fntdata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151" Type="http://schemas.openxmlformats.org/officeDocument/2006/relationships/font" Target="fonts/font9.fntdata"/><Relationship Id="rId156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5.xml"/><Relationship Id="rId13" Type="http://schemas.openxmlformats.org/officeDocument/2006/relationships/slide" Target="slides/slide100.xml"/><Relationship Id="rId18" Type="http://schemas.openxmlformats.org/officeDocument/2006/relationships/slide" Target="slides/slide105.xml"/><Relationship Id="rId3" Type="http://schemas.openxmlformats.org/officeDocument/2006/relationships/slide" Target="slides/slide90.xml"/><Relationship Id="rId21" Type="http://schemas.openxmlformats.org/officeDocument/2006/relationships/slide" Target="slides/slide108.xml"/><Relationship Id="rId7" Type="http://schemas.openxmlformats.org/officeDocument/2006/relationships/slide" Target="slides/slide94.xml"/><Relationship Id="rId12" Type="http://schemas.openxmlformats.org/officeDocument/2006/relationships/slide" Target="slides/slide99.xml"/><Relationship Id="rId17" Type="http://schemas.openxmlformats.org/officeDocument/2006/relationships/slide" Target="slides/slide104.xml"/><Relationship Id="rId2" Type="http://schemas.openxmlformats.org/officeDocument/2006/relationships/slide" Target="slides/slide14.xml"/><Relationship Id="rId16" Type="http://schemas.openxmlformats.org/officeDocument/2006/relationships/slide" Target="slides/slide103.xml"/><Relationship Id="rId20" Type="http://schemas.openxmlformats.org/officeDocument/2006/relationships/slide" Target="slides/slide107.xml"/><Relationship Id="rId1" Type="http://schemas.openxmlformats.org/officeDocument/2006/relationships/slide" Target="slides/slide13.xml"/><Relationship Id="rId6" Type="http://schemas.openxmlformats.org/officeDocument/2006/relationships/slide" Target="slides/slide93.xml"/><Relationship Id="rId11" Type="http://schemas.openxmlformats.org/officeDocument/2006/relationships/slide" Target="slides/slide98.xml"/><Relationship Id="rId5" Type="http://schemas.openxmlformats.org/officeDocument/2006/relationships/slide" Target="slides/slide92.xml"/><Relationship Id="rId15" Type="http://schemas.openxmlformats.org/officeDocument/2006/relationships/slide" Target="slides/slide102.xml"/><Relationship Id="rId10" Type="http://schemas.openxmlformats.org/officeDocument/2006/relationships/slide" Target="slides/slide97.xml"/><Relationship Id="rId19" Type="http://schemas.openxmlformats.org/officeDocument/2006/relationships/slide" Target="slides/slide106.xml"/><Relationship Id="rId4" Type="http://schemas.openxmlformats.org/officeDocument/2006/relationships/slide" Target="slides/slide91.xml"/><Relationship Id="rId9" Type="http://schemas.openxmlformats.org/officeDocument/2006/relationships/slide" Target="slides/slide96.xml"/><Relationship Id="rId14" Type="http://schemas.openxmlformats.org/officeDocument/2006/relationships/slide" Target="slides/slide10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11" Type="http://schemas.openxmlformats.org/officeDocument/2006/relationships/image" Target="../media/image39.wmf"/><Relationship Id="rId5" Type="http://schemas.openxmlformats.org/officeDocument/2006/relationships/image" Target="../media/image33.wmf"/><Relationship Id="rId10" Type="http://schemas.openxmlformats.org/officeDocument/2006/relationships/image" Target="../media/image38.wmf"/><Relationship Id="rId4" Type="http://schemas.openxmlformats.org/officeDocument/2006/relationships/image" Target="../media/image32.wmf"/><Relationship Id="rId9" Type="http://schemas.openxmlformats.org/officeDocument/2006/relationships/image" Target="../media/image3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70.wmf"/><Relationship Id="rId4" Type="http://schemas.openxmlformats.org/officeDocument/2006/relationships/image" Target="../media/image11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70.wmf"/><Relationship Id="rId4" Type="http://schemas.openxmlformats.org/officeDocument/2006/relationships/image" Target="../media/image11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70.wmf"/><Relationship Id="rId4" Type="http://schemas.openxmlformats.org/officeDocument/2006/relationships/image" Target="../media/image117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5.wmf"/><Relationship Id="rId3" Type="http://schemas.openxmlformats.org/officeDocument/2006/relationships/image" Target="../media/image119.wmf"/><Relationship Id="rId7" Type="http://schemas.openxmlformats.org/officeDocument/2006/relationships/image" Target="../media/image29.wmf"/><Relationship Id="rId12" Type="http://schemas.openxmlformats.org/officeDocument/2006/relationships/image" Target="../media/image34.wmf"/><Relationship Id="rId2" Type="http://schemas.openxmlformats.org/officeDocument/2006/relationships/image" Target="../media/image118.wmf"/><Relationship Id="rId1" Type="http://schemas.openxmlformats.org/officeDocument/2006/relationships/image" Target="../media/image70.wmf"/><Relationship Id="rId6" Type="http://schemas.openxmlformats.org/officeDocument/2006/relationships/image" Target="../media/image122.wmf"/><Relationship Id="rId11" Type="http://schemas.openxmlformats.org/officeDocument/2006/relationships/image" Target="../media/image33.wmf"/><Relationship Id="rId5" Type="http://schemas.openxmlformats.org/officeDocument/2006/relationships/image" Target="../media/image121.wmf"/><Relationship Id="rId15" Type="http://schemas.openxmlformats.org/officeDocument/2006/relationships/image" Target="../media/image37.wmf"/><Relationship Id="rId10" Type="http://schemas.openxmlformats.org/officeDocument/2006/relationships/image" Target="../media/image32.wmf"/><Relationship Id="rId4" Type="http://schemas.openxmlformats.org/officeDocument/2006/relationships/image" Target="../media/image120.wmf"/><Relationship Id="rId9" Type="http://schemas.openxmlformats.org/officeDocument/2006/relationships/image" Target="../media/image31.wmf"/><Relationship Id="rId14" Type="http://schemas.openxmlformats.org/officeDocument/2006/relationships/image" Target="../media/image36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5.wmf"/><Relationship Id="rId3" Type="http://schemas.openxmlformats.org/officeDocument/2006/relationships/image" Target="../media/image120.wmf"/><Relationship Id="rId7" Type="http://schemas.openxmlformats.org/officeDocument/2006/relationships/image" Target="../media/image29.wmf"/><Relationship Id="rId12" Type="http://schemas.openxmlformats.org/officeDocument/2006/relationships/image" Target="../media/image34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70.wmf"/><Relationship Id="rId11" Type="http://schemas.openxmlformats.org/officeDocument/2006/relationships/image" Target="../media/image33.wmf"/><Relationship Id="rId5" Type="http://schemas.openxmlformats.org/officeDocument/2006/relationships/image" Target="../media/image122.wmf"/><Relationship Id="rId15" Type="http://schemas.openxmlformats.org/officeDocument/2006/relationships/image" Target="../media/image37.wmf"/><Relationship Id="rId10" Type="http://schemas.openxmlformats.org/officeDocument/2006/relationships/image" Target="../media/image32.wmf"/><Relationship Id="rId4" Type="http://schemas.openxmlformats.org/officeDocument/2006/relationships/image" Target="../media/image121.wmf"/><Relationship Id="rId9" Type="http://schemas.openxmlformats.org/officeDocument/2006/relationships/image" Target="../media/image31.wmf"/><Relationship Id="rId14" Type="http://schemas.openxmlformats.org/officeDocument/2006/relationships/image" Target="../media/image36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6" Type="http://schemas.openxmlformats.org/officeDocument/2006/relationships/image" Target="../media/image175.w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image" Target="../media/image70.wmf"/><Relationship Id="rId4" Type="http://schemas.openxmlformats.org/officeDocument/2006/relationships/image" Target="../media/image18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image" Target="../media/image70.wmf"/><Relationship Id="rId4" Type="http://schemas.openxmlformats.org/officeDocument/2006/relationships/image" Target="../media/image180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wmf"/><Relationship Id="rId1" Type="http://schemas.openxmlformats.org/officeDocument/2006/relationships/image" Target="../media/image70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wmf"/><Relationship Id="rId1" Type="http://schemas.openxmlformats.org/officeDocument/2006/relationships/image" Target="../media/image184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image" Target="../media/image191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image" Target="../media/image193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94.wmf"/><Relationship Id="rId6" Type="http://schemas.openxmlformats.org/officeDocument/2006/relationships/image" Target="../media/image199.wmf"/><Relationship Id="rId5" Type="http://schemas.openxmlformats.org/officeDocument/2006/relationships/image" Target="../media/image198.wmf"/><Relationship Id="rId4" Type="http://schemas.openxmlformats.org/officeDocument/2006/relationships/image" Target="../media/image197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" Type="http://schemas.openxmlformats.org/officeDocument/2006/relationships/image" Target="../media/image70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70.wmf"/><Relationship Id="rId5" Type="http://schemas.openxmlformats.org/officeDocument/2006/relationships/image" Target="../media/image212.wmf"/><Relationship Id="rId4" Type="http://schemas.openxmlformats.org/officeDocument/2006/relationships/image" Target="../media/image211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70.wmf"/><Relationship Id="rId5" Type="http://schemas.openxmlformats.org/officeDocument/2006/relationships/image" Target="../media/image217.wmf"/><Relationship Id="rId4" Type="http://schemas.openxmlformats.org/officeDocument/2006/relationships/image" Target="../media/image216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wmf"/><Relationship Id="rId2" Type="http://schemas.openxmlformats.org/officeDocument/2006/relationships/image" Target="../media/image219.wmf"/><Relationship Id="rId1" Type="http://schemas.openxmlformats.org/officeDocument/2006/relationships/image" Target="../media/image70.wmf"/><Relationship Id="rId5" Type="http://schemas.openxmlformats.org/officeDocument/2006/relationships/image" Target="../media/image222.wmf"/><Relationship Id="rId4" Type="http://schemas.openxmlformats.org/officeDocument/2006/relationships/image" Target="../media/image221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image" Target="../media/image193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wmf"/><Relationship Id="rId2" Type="http://schemas.openxmlformats.org/officeDocument/2006/relationships/image" Target="../media/image236.wmf"/><Relationship Id="rId1" Type="http://schemas.openxmlformats.org/officeDocument/2006/relationships/image" Target="../media/image2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1" tIns="43091" rIns="86181" bIns="43091" numCol="1" anchor="t" anchorCtr="0" compatLnSpc="1">
            <a:prstTxWarp prst="textNoShape">
              <a:avLst/>
            </a:prstTxWarp>
          </a:bodyPr>
          <a:lstStyle>
            <a:lvl1pPr algn="l" defTabSz="861964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27438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1" tIns="43091" rIns="86181" bIns="43091" numCol="1" anchor="t" anchorCtr="0" compatLnSpc="1">
            <a:prstTxWarp prst="textNoShape">
              <a:avLst/>
            </a:prstTxWarp>
          </a:bodyPr>
          <a:lstStyle>
            <a:lvl1pPr defTabSz="861964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253414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1" tIns="43091" rIns="86181" bIns="43091" numCol="1" anchor="b" anchorCtr="0" compatLnSpc="1">
            <a:prstTxWarp prst="textNoShape">
              <a:avLst/>
            </a:prstTxWarp>
          </a:bodyPr>
          <a:lstStyle>
            <a:lvl1pPr algn="l" defTabSz="861964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27438" y="8253414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1" tIns="43091" rIns="86181" bIns="43091" numCol="1" anchor="b" anchorCtr="0" compatLnSpc="1">
            <a:prstTxWarp prst="textNoShape">
              <a:avLst/>
            </a:prstTxWarp>
          </a:bodyPr>
          <a:lstStyle>
            <a:lvl1pPr defTabSz="861964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87300BF-FF2C-41B9-B366-4357A36D8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36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81" tIns="43091" rIns="86181" bIns="43091" numCol="1" anchor="t" anchorCtr="0" compatLnSpc="1">
            <a:prstTxWarp prst="textNoShape">
              <a:avLst/>
            </a:prstTxWarp>
          </a:bodyPr>
          <a:lstStyle>
            <a:lvl1pPr algn="l" defTabSz="861964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7438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81" tIns="43091" rIns="86181" bIns="43091" numCol="1" anchor="t" anchorCtr="0" compatLnSpc="1">
            <a:prstTxWarp prst="textNoShape">
              <a:avLst/>
            </a:prstTxWarp>
          </a:bodyPr>
          <a:lstStyle>
            <a:lvl1pPr defTabSz="861964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1875" y="654050"/>
            <a:ext cx="4338638" cy="3255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52489" y="4125913"/>
            <a:ext cx="469582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81" tIns="43091" rIns="86181" bIns="430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253414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81" tIns="43091" rIns="86181" bIns="43091" numCol="1" anchor="b" anchorCtr="0" compatLnSpc="1">
            <a:prstTxWarp prst="textNoShape">
              <a:avLst/>
            </a:prstTxWarp>
          </a:bodyPr>
          <a:lstStyle>
            <a:lvl1pPr algn="l" defTabSz="861964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7438" y="8253414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81" tIns="43091" rIns="86181" bIns="43091" numCol="1" anchor="b" anchorCtr="0" compatLnSpc="1">
            <a:prstTxWarp prst="textNoShape">
              <a:avLst/>
            </a:prstTxWarp>
          </a:bodyPr>
          <a:lstStyle>
            <a:lvl1pPr defTabSz="861964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6C5CBEA3-0608-473F-A741-6D17836AD9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15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5CBEA3-0608-473F-A741-6D17836AD95A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1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5CBEA3-0608-473F-A741-6D17836AD95A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5CBEA3-0608-473F-A741-6D17836AD95A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3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5CBEA3-0608-473F-A741-6D17836AD95A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3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 userDrawn="1"/>
        </p:nvSpPr>
        <p:spPr>
          <a:xfrm>
            <a:off x="3505200" y="3962400"/>
            <a:ext cx="1766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 smtClean="0">
                <a:latin typeface="MT Extra" panose="00000500000000000000" pitchFamily="18" charset="2"/>
              </a:rPr>
              <a:t>MTExtra</a:t>
            </a:r>
            <a:endParaRPr lang="en-US" sz="1200" dirty="0" smtClean="0">
              <a:latin typeface="MT Extra" panose="00000500000000000000" pitchFamily="18" charset="2"/>
            </a:endParaRPr>
          </a:p>
          <a:p>
            <a:pPr algn="l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l"/>
            <a:r>
              <a:rPr lang="en-US" sz="1200" dirty="0" smtClean="0">
                <a:latin typeface="Symbol" panose="05050102010706020507" pitchFamily="18" charset="2"/>
                <a:cs typeface="Courier New" panose="02070309020205020404" pitchFamily="49" charset="0"/>
              </a:rPr>
              <a:t>symbol</a:t>
            </a:r>
          </a:p>
          <a:p>
            <a:pPr algn="l"/>
            <a:r>
              <a:rPr lang="en-US" sz="1200" dirty="0" err="1" smtClean="0">
                <a:latin typeface="Euclid Symbol" panose="05050102010706020507" pitchFamily="18" charset="2"/>
                <a:cs typeface="Courier New" panose="02070309020205020404" pitchFamily="49" charset="0"/>
              </a:rPr>
              <a:t>euclid</a:t>
            </a:r>
            <a:r>
              <a:rPr lang="en-US" sz="1200" dirty="0" smtClean="0">
                <a:latin typeface="Euclid Symbol" panose="05050102010706020507" pitchFamily="18" charset="2"/>
                <a:cs typeface="Courier New" panose="02070309020205020404" pitchFamily="49" charset="0"/>
              </a:rPr>
              <a:t> symbol</a:t>
            </a:r>
          </a:p>
          <a:p>
            <a:pPr algn="l"/>
            <a:r>
              <a:rPr lang="en-US" sz="1200" dirty="0" smtClean="0">
                <a:latin typeface="Monotype Sorts" panose="01010601010101010101" pitchFamily="2" charset="2"/>
                <a:cs typeface="Courier New" panose="02070309020205020404" pitchFamily="49" charset="0"/>
              </a:rPr>
              <a:t>monotype sorts</a:t>
            </a:r>
            <a:endParaRPr lang="en-US" sz="1200" dirty="0">
              <a:latin typeface="Monotype Sorts" panose="01010601010101010101" pitchFamily="2" charset="2"/>
              <a:cs typeface="Courier New" panose="02070309020205020404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457200" y="1519958"/>
            <a:ext cx="8229600" cy="77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4400" dirty="0" smtClean="0">
                <a:latin typeface="Times New Roman" pitchFamily="18" charset="0"/>
              </a:rPr>
              <a:t>EECE 4353 </a:t>
            </a:r>
            <a:r>
              <a:rPr lang="en-US" altLang="en-US" sz="4400" dirty="0">
                <a:latin typeface="Times New Roman" pitchFamily="18" charset="0"/>
              </a:rPr>
              <a:t>Image Processing</a:t>
            </a: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auto">
          <a:xfrm>
            <a:off x="1371600" y="3532188"/>
            <a:ext cx="6400800" cy="2309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800" dirty="0">
                <a:latin typeface="Times New Roman" pitchFamily="18" charset="0"/>
              </a:rPr>
              <a:t>Richard Alan Peters II</a:t>
            </a:r>
            <a:endParaRPr lang="en-US" altLang="en-US" dirty="0">
              <a:latin typeface="Times New Roman" pitchFamily="18" charset="0"/>
            </a:endParaRP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dirty="0">
                <a:latin typeface="Times New Roman" pitchFamily="18" charset="0"/>
              </a:rPr>
              <a:t>Department of Electrical Engineering and Computer Science</a:t>
            </a: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sz="2000" dirty="0">
                <a:latin typeface="Times New Roman" pitchFamily="18" charset="0"/>
              </a:rPr>
              <a:t>Fall Semester </a:t>
            </a:r>
            <a:r>
              <a:rPr lang="en-US" altLang="en-US" sz="2000" dirty="0" smtClean="0">
                <a:latin typeface="Times New Roman" pitchFamily="18" charset="0"/>
              </a:rPr>
              <a:t>2016</a:t>
            </a:r>
            <a:endParaRPr lang="en-US" altLang="en-US" dirty="0">
              <a:latin typeface="Times New Roman" pitchFamily="18" charset="0"/>
            </a:endParaRP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3624263" y="2743200"/>
            <a:ext cx="1900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</a:rPr>
              <a:t>Lecture Notes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0" name="Line 18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2" name="Picture 21" descr="Vanderbil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  <p:grpSp>
        <p:nvGrpSpPr>
          <p:cNvPr id="24" name="Group 5"/>
          <p:cNvGrpSpPr>
            <a:grpSpLocks/>
          </p:cNvGrpSpPr>
          <p:nvPr userDrawn="1"/>
        </p:nvGrpSpPr>
        <p:grpSpPr bwMode="auto">
          <a:xfrm>
            <a:off x="419100" y="6369050"/>
            <a:ext cx="8305800" cy="336550"/>
            <a:chOff x="240" y="4012"/>
            <a:chExt cx="5232" cy="212"/>
          </a:xfrm>
        </p:grpSpPr>
        <p:sp>
          <p:nvSpPr>
            <p:cNvPr id="25" name="Text Box 6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sz="800">
                  <a:solidFill>
                    <a:schemeClr val="tx2"/>
                  </a:solidFill>
                  <a:latin typeface="Times New Roman" pitchFamily="18" charset="0"/>
                </a:rPr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26" name="Picture 7" descr="c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9472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4900"/>
            <a:ext cx="7772400" cy="723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77240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3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4900"/>
            <a:ext cx="7772400" cy="723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1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14400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7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93420"/>
            <a:ext cx="8371480" cy="196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8" name="Line 20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24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25" descr="Vanderbil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7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063" y="6437313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3" r:id="rId2"/>
    <p:sldLayoutId id="2147483684" r:id="rId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5.vml"/><Relationship Id="rId5" Type="http://schemas.openxmlformats.org/officeDocument/2006/relationships/slide" Target="slide14.xml"/><Relationship Id="rId4" Type="http://schemas.openxmlformats.org/officeDocument/2006/relationships/image" Target="../media/image70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13" Type="http://schemas.openxmlformats.org/officeDocument/2006/relationships/oleObject" Target="../embeddings/oleObject158.bin"/><Relationship Id="rId3" Type="http://schemas.openxmlformats.org/officeDocument/2006/relationships/oleObject" Target="../embeddings/oleObject153.bin"/><Relationship Id="rId7" Type="http://schemas.openxmlformats.org/officeDocument/2006/relationships/oleObject" Target="../embeddings/oleObject155.bin"/><Relationship Id="rId12" Type="http://schemas.openxmlformats.org/officeDocument/2006/relationships/image" Target="../media/image17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157.bin"/><Relationship Id="rId5" Type="http://schemas.openxmlformats.org/officeDocument/2006/relationships/oleObject" Target="../embeddings/oleObject154.bin"/><Relationship Id="rId15" Type="http://schemas.openxmlformats.org/officeDocument/2006/relationships/image" Target="../media/image176.png"/><Relationship Id="rId10" Type="http://schemas.openxmlformats.org/officeDocument/2006/relationships/image" Target="../media/image173.wmf"/><Relationship Id="rId4" Type="http://schemas.openxmlformats.org/officeDocument/2006/relationships/image" Target="../media/image170.wmf"/><Relationship Id="rId9" Type="http://schemas.openxmlformats.org/officeDocument/2006/relationships/oleObject" Target="../embeddings/oleObject156.bin"/><Relationship Id="rId14" Type="http://schemas.openxmlformats.org/officeDocument/2006/relationships/image" Target="../media/image175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0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70.w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78.wmf"/><Relationship Id="rId11" Type="http://schemas.openxmlformats.org/officeDocument/2006/relationships/image" Target="../media/image181.png"/><Relationship Id="rId5" Type="http://schemas.openxmlformats.org/officeDocument/2006/relationships/oleObject" Target="../embeddings/oleObject162.bin"/><Relationship Id="rId10" Type="http://schemas.openxmlformats.org/officeDocument/2006/relationships/image" Target="../media/image180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164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78.wmf"/><Relationship Id="rId11" Type="http://schemas.openxmlformats.org/officeDocument/2006/relationships/image" Target="../media/image181.png"/><Relationship Id="rId5" Type="http://schemas.openxmlformats.org/officeDocument/2006/relationships/oleObject" Target="../embeddings/oleObject166.bin"/><Relationship Id="rId10" Type="http://schemas.openxmlformats.org/officeDocument/2006/relationships/image" Target="../media/image180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168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7" Type="http://schemas.openxmlformats.org/officeDocument/2006/relationships/image" Target="../media/image183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170.bin"/><Relationship Id="rId4" Type="http://schemas.openxmlformats.org/officeDocument/2006/relationships/image" Target="../media/image70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72.bin"/><Relationship Id="rId5" Type="http://schemas.openxmlformats.org/officeDocument/2006/relationships/image" Target="../media/image184.wmf"/><Relationship Id="rId4" Type="http://schemas.openxmlformats.org/officeDocument/2006/relationships/oleObject" Target="../embeddings/oleObject171.bin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8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74.bin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173.bin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8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76.bin"/><Relationship Id="rId5" Type="http://schemas.openxmlformats.org/officeDocument/2006/relationships/image" Target="../media/image188.wmf"/><Relationship Id="rId4" Type="http://schemas.openxmlformats.org/officeDocument/2006/relationships/oleObject" Target="../embeddings/oleObject175.bin"/><Relationship Id="rId9" Type="http://schemas.openxmlformats.org/officeDocument/2006/relationships/image" Target="../media/image190.w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26.xml"/><Relationship Id="rId3" Type="http://schemas.openxmlformats.org/officeDocument/2006/relationships/oleObject" Target="../embeddings/oleObject178.bin"/><Relationship Id="rId7" Type="http://schemas.openxmlformats.org/officeDocument/2006/relationships/slide" Target="slide12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19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w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2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81.bin"/><Relationship Id="rId5" Type="http://schemas.openxmlformats.org/officeDocument/2006/relationships/image" Target="../media/image188.wmf"/><Relationship Id="rId4" Type="http://schemas.openxmlformats.org/officeDocument/2006/relationships/oleObject" Target="../embeddings/oleObject180.bin"/><Relationship Id="rId9" Type="http://schemas.openxmlformats.org/officeDocument/2006/relationships/image" Target="../media/image190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184.bin"/><Relationship Id="rId4" Type="http://schemas.openxmlformats.org/officeDocument/2006/relationships/image" Target="../media/image193.w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13" Type="http://schemas.openxmlformats.org/officeDocument/2006/relationships/oleObject" Target="../embeddings/oleObject188.bin"/><Relationship Id="rId18" Type="http://schemas.openxmlformats.org/officeDocument/2006/relationships/image" Target="../media/image199.wmf"/><Relationship Id="rId3" Type="http://schemas.openxmlformats.org/officeDocument/2006/relationships/image" Target="../media/image200.jpeg"/><Relationship Id="rId7" Type="http://schemas.openxmlformats.org/officeDocument/2006/relationships/oleObject" Target="../embeddings/oleObject186.bin"/><Relationship Id="rId12" Type="http://schemas.openxmlformats.org/officeDocument/2006/relationships/image" Target="../media/image203.jpeg"/><Relationship Id="rId17" Type="http://schemas.openxmlformats.org/officeDocument/2006/relationships/oleObject" Target="../embeddings/oleObject19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8.w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01.jpeg"/><Relationship Id="rId11" Type="http://schemas.openxmlformats.org/officeDocument/2006/relationships/image" Target="../media/image196.wmf"/><Relationship Id="rId5" Type="http://schemas.openxmlformats.org/officeDocument/2006/relationships/image" Target="../media/image194.wmf"/><Relationship Id="rId15" Type="http://schemas.openxmlformats.org/officeDocument/2006/relationships/oleObject" Target="../embeddings/oleObject189.bin"/><Relationship Id="rId10" Type="http://schemas.openxmlformats.org/officeDocument/2006/relationships/oleObject" Target="../embeddings/oleObject187.bin"/><Relationship Id="rId4" Type="http://schemas.openxmlformats.org/officeDocument/2006/relationships/oleObject" Target="../embeddings/oleObject185.bin"/><Relationship Id="rId9" Type="http://schemas.openxmlformats.org/officeDocument/2006/relationships/image" Target="../media/image202.jpeg"/><Relationship Id="rId14" Type="http://schemas.openxmlformats.org/officeDocument/2006/relationships/image" Target="../media/image197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3.bin"/><Relationship Id="rId13" Type="http://schemas.openxmlformats.org/officeDocument/2006/relationships/image" Target="../media/image207.wmf"/><Relationship Id="rId3" Type="http://schemas.openxmlformats.org/officeDocument/2006/relationships/image" Target="../media/image208.jpeg"/><Relationship Id="rId7" Type="http://schemas.openxmlformats.org/officeDocument/2006/relationships/image" Target="../media/image204.wmf"/><Relationship Id="rId12" Type="http://schemas.openxmlformats.org/officeDocument/2006/relationships/oleObject" Target="../embeddings/oleObject19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92.bin"/><Relationship Id="rId11" Type="http://schemas.openxmlformats.org/officeDocument/2006/relationships/image" Target="../media/image206.wmf"/><Relationship Id="rId5" Type="http://schemas.openxmlformats.org/officeDocument/2006/relationships/image" Target="../media/image70.wmf"/><Relationship Id="rId10" Type="http://schemas.openxmlformats.org/officeDocument/2006/relationships/oleObject" Target="../embeddings/oleObject194.bin"/><Relationship Id="rId4" Type="http://schemas.openxmlformats.org/officeDocument/2006/relationships/oleObject" Target="../embeddings/oleObject191.bin"/><Relationship Id="rId9" Type="http://schemas.openxmlformats.org/officeDocument/2006/relationships/image" Target="../media/image205.w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8.bin"/><Relationship Id="rId13" Type="http://schemas.openxmlformats.org/officeDocument/2006/relationships/image" Target="../media/image212.wmf"/><Relationship Id="rId3" Type="http://schemas.openxmlformats.org/officeDocument/2006/relationships/oleObject" Target="../embeddings/oleObject196.bin"/><Relationship Id="rId7" Type="http://schemas.openxmlformats.org/officeDocument/2006/relationships/image" Target="../media/image209.wmf"/><Relationship Id="rId12" Type="http://schemas.openxmlformats.org/officeDocument/2006/relationships/oleObject" Target="../embeddings/oleObject20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97.bin"/><Relationship Id="rId11" Type="http://schemas.openxmlformats.org/officeDocument/2006/relationships/image" Target="../media/image211.wmf"/><Relationship Id="rId5" Type="http://schemas.openxmlformats.org/officeDocument/2006/relationships/image" Target="../media/image213.jpeg"/><Relationship Id="rId10" Type="http://schemas.openxmlformats.org/officeDocument/2006/relationships/oleObject" Target="../embeddings/oleObject199.bin"/><Relationship Id="rId4" Type="http://schemas.openxmlformats.org/officeDocument/2006/relationships/image" Target="../media/image70.wmf"/><Relationship Id="rId9" Type="http://schemas.openxmlformats.org/officeDocument/2006/relationships/image" Target="../media/image210.w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13" Type="http://schemas.openxmlformats.org/officeDocument/2006/relationships/image" Target="../media/image217.wmf"/><Relationship Id="rId3" Type="http://schemas.openxmlformats.org/officeDocument/2006/relationships/oleObject" Target="../embeddings/oleObject201.bin"/><Relationship Id="rId7" Type="http://schemas.openxmlformats.org/officeDocument/2006/relationships/image" Target="../media/image214.wmf"/><Relationship Id="rId12" Type="http://schemas.openxmlformats.org/officeDocument/2006/relationships/oleObject" Target="../embeddings/oleObject20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202.bin"/><Relationship Id="rId11" Type="http://schemas.openxmlformats.org/officeDocument/2006/relationships/image" Target="../media/image216.wmf"/><Relationship Id="rId5" Type="http://schemas.openxmlformats.org/officeDocument/2006/relationships/image" Target="../media/image218.jpeg"/><Relationship Id="rId10" Type="http://schemas.openxmlformats.org/officeDocument/2006/relationships/oleObject" Target="../embeddings/oleObject204.bin"/><Relationship Id="rId4" Type="http://schemas.openxmlformats.org/officeDocument/2006/relationships/image" Target="../media/image70.wmf"/><Relationship Id="rId9" Type="http://schemas.openxmlformats.org/officeDocument/2006/relationships/image" Target="../media/image215.w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8.bin"/><Relationship Id="rId13" Type="http://schemas.openxmlformats.org/officeDocument/2006/relationships/image" Target="../media/image222.wmf"/><Relationship Id="rId3" Type="http://schemas.openxmlformats.org/officeDocument/2006/relationships/oleObject" Target="../embeddings/oleObject206.bin"/><Relationship Id="rId7" Type="http://schemas.openxmlformats.org/officeDocument/2006/relationships/image" Target="../media/image219.wmf"/><Relationship Id="rId12" Type="http://schemas.openxmlformats.org/officeDocument/2006/relationships/oleObject" Target="../embeddings/oleObject2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207.bin"/><Relationship Id="rId11" Type="http://schemas.openxmlformats.org/officeDocument/2006/relationships/image" Target="../media/image221.wmf"/><Relationship Id="rId5" Type="http://schemas.openxmlformats.org/officeDocument/2006/relationships/image" Target="../media/image223.jpeg"/><Relationship Id="rId10" Type="http://schemas.openxmlformats.org/officeDocument/2006/relationships/oleObject" Target="../embeddings/oleObject209.bin"/><Relationship Id="rId4" Type="http://schemas.openxmlformats.org/officeDocument/2006/relationships/image" Target="../media/image70.wmf"/><Relationship Id="rId9" Type="http://schemas.openxmlformats.org/officeDocument/2006/relationships/image" Target="../media/image220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212.bin"/><Relationship Id="rId4" Type="http://schemas.openxmlformats.org/officeDocument/2006/relationships/image" Target="../media/image193.w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w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36.w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235.w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cubic_interpolation#/media/File:Comparison_of_1D_and_2D_interpolation.sv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36.w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3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9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73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30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31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7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7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7.jpeg"/><Relationship Id="rId4" Type="http://schemas.openxmlformats.org/officeDocument/2006/relationships/image" Target="../media/image7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6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7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86.wmf"/><Relationship Id="rId3" Type="http://schemas.openxmlformats.org/officeDocument/2006/relationships/image" Target="../media/image87.jpeg"/><Relationship Id="rId7" Type="http://schemas.openxmlformats.org/officeDocument/2006/relationships/image" Target="../media/image83.wmf"/><Relationship Id="rId12" Type="http://schemas.openxmlformats.org/officeDocument/2006/relationships/oleObject" Target="../embeddings/oleObject5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85.wmf"/><Relationship Id="rId5" Type="http://schemas.openxmlformats.org/officeDocument/2006/relationships/image" Target="../media/image82.w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84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86.wmf"/><Relationship Id="rId3" Type="http://schemas.openxmlformats.org/officeDocument/2006/relationships/image" Target="../media/image88.jpeg"/><Relationship Id="rId7" Type="http://schemas.openxmlformats.org/officeDocument/2006/relationships/image" Target="../media/image83.wmf"/><Relationship Id="rId12" Type="http://schemas.openxmlformats.org/officeDocument/2006/relationships/oleObject" Target="../embeddings/oleObject5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85.wmf"/><Relationship Id="rId5" Type="http://schemas.openxmlformats.org/officeDocument/2006/relationships/image" Target="../media/image82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8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93.wmf"/><Relationship Id="rId3" Type="http://schemas.openxmlformats.org/officeDocument/2006/relationships/image" Target="../media/image94.jpeg"/><Relationship Id="rId7" Type="http://schemas.openxmlformats.org/officeDocument/2006/relationships/image" Target="../media/image90.wmf"/><Relationship Id="rId12" Type="http://schemas.openxmlformats.org/officeDocument/2006/relationships/oleObject" Target="../embeddings/oleObject6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92.wmf"/><Relationship Id="rId5" Type="http://schemas.openxmlformats.org/officeDocument/2006/relationships/image" Target="../media/image89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91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93.wmf"/><Relationship Id="rId3" Type="http://schemas.openxmlformats.org/officeDocument/2006/relationships/image" Target="../media/image95.jpeg"/><Relationship Id="rId7" Type="http://schemas.openxmlformats.org/officeDocument/2006/relationships/image" Target="../media/image90.wmf"/><Relationship Id="rId12" Type="http://schemas.openxmlformats.org/officeDocument/2006/relationships/oleObject" Target="../embeddings/oleObject6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92.wmf"/><Relationship Id="rId5" Type="http://schemas.openxmlformats.org/officeDocument/2006/relationships/image" Target="../media/image89.wmf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91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100.wmf"/><Relationship Id="rId3" Type="http://schemas.openxmlformats.org/officeDocument/2006/relationships/image" Target="../media/image87.jpeg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7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99.wmf"/><Relationship Id="rId5" Type="http://schemas.openxmlformats.org/officeDocument/2006/relationships/image" Target="../media/image96.wmf"/><Relationship Id="rId10" Type="http://schemas.openxmlformats.org/officeDocument/2006/relationships/oleObject" Target="../embeddings/oleObject71.bin"/><Relationship Id="rId4" Type="http://schemas.openxmlformats.org/officeDocument/2006/relationships/oleObject" Target="../embeddings/oleObject68.bin"/><Relationship Id="rId9" Type="http://schemas.openxmlformats.org/officeDocument/2006/relationships/image" Target="../media/image98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100.wmf"/><Relationship Id="rId3" Type="http://schemas.openxmlformats.org/officeDocument/2006/relationships/image" Target="../media/image101.jpeg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7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99.wmf"/><Relationship Id="rId5" Type="http://schemas.openxmlformats.org/officeDocument/2006/relationships/image" Target="../media/image96.w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98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106.wmf"/><Relationship Id="rId3" Type="http://schemas.openxmlformats.org/officeDocument/2006/relationships/image" Target="../media/image94.jpeg"/><Relationship Id="rId7" Type="http://schemas.openxmlformats.org/officeDocument/2006/relationships/image" Target="../media/image103.wmf"/><Relationship Id="rId12" Type="http://schemas.openxmlformats.org/officeDocument/2006/relationships/oleObject" Target="../embeddings/oleObject8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105.wmf"/><Relationship Id="rId5" Type="http://schemas.openxmlformats.org/officeDocument/2006/relationships/image" Target="../media/image102.w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104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06.wmf"/><Relationship Id="rId3" Type="http://schemas.openxmlformats.org/officeDocument/2006/relationships/image" Target="../media/image107.jpeg"/><Relationship Id="rId7" Type="http://schemas.openxmlformats.org/officeDocument/2006/relationships/image" Target="../media/image103.wmf"/><Relationship Id="rId12" Type="http://schemas.openxmlformats.org/officeDocument/2006/relationships/oleObject" Target="../embeddings/oleObject8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105.wmf"/><Relationship Id="rId5" Type="http://schemas.openxmlformats.org/officeDocument/2006/relationships/image" Target="../media/image102.w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104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110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9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8.wmf"/><Relationship Id="rId11" Type="http://schemas.openxmlformats.org/officeDocument/2006/relationships/image" Target="../media/image111.png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110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95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117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9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30.wmf"/><Relationship Id="rId26" Type="http://schemas.openxmlformats.org/officeDocument/2006/relationships/image" Target="../media/image34.wmf"/><Relationship Id="rId3" Type="http://schemas.openxmlformats.org/officeDocument/2006/relationships/oleObject" Target="../embeddings/oleObject100.bin"/><Relationship Id="rId21" Type="http://schemas.openxmlformats.org/officeDocument/2006/relationships/oleObject" Target="../embeddings/oleObject109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21.wmf"/><Relationship Id="rId17" Type="http://schemas.openxmlformats.org/officeDocument/2006/relationships/oleObject" Target="../embeddings/oleObject107.bin"/><Relationship Id="rId25" Type="http://schemas.openxmlformats.org/officeDocument/2006/relationships/oleObject" Target="../embeddings/oleObject111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29" Type="http://schemas.openxmlformats.org/officeDocument/2006/relationships/oleObject" Target="../embeddings/oleObject113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8.wmf"/><Relationship Id="rId11" Type="http://schemas.openxmlformats.org/officeDocument/2006/relationships/oleObject" Target="../embeddings/oleObject104.bin"/><Relationship Id="rId24" Type="http://schemas.openxmlformats.org/officeDocument/2006/relationships/image" Target="../media/image33.wmf"/><Relationship Id="rId32" Type="http://schemas.openxmlformats.org/officeDocument/2006/relationships/image" Target="../media/image37.wmf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23" Type="http://schemas.openxmlformats.org/officeDocument/2006/relationships/oleObject" Target="../embeddings/oleObject110.bin"/><Relationship Id="rId28" Type="http://schemas.openxmlformats.org/officeDocument/2006/relationships/image" Target="../media/image35.wmf"/><Relationship Id="rId10" Type="http://schemas.openxmlformats.org/officeDocument/2006/relationships/image" Target="../media/image120.wmf"/><Relationship Id="rId19" Type="http://schemas.openxmlformats.org/officeDocument/2006/relationships/oleObject" Target="../embeddings/oleObject108.bin"/><Relationship Id="rId31" Type="http://schemas.openxmlformats.org/officeDocument/2006/relationships/oleObject" Target="../embeddings/oleObject114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122.wmf"/><Relationship Id="rId22" Type="http://schemas.openxmlformats.org/officeDocument/2006/relationships/image" Target="../media/image32.wmf"/><Relationship Id="rId27" Type="http://schemas.openxmlformats.org/officeDocument/2006/relationships/oleObject" Target="../embeddings/oleObject112.bin"/><Relationship Id="rId30" Type="http://schemas.openxmlformats.org/officeDocument/2006/relationships/image" Target="../media/image36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13" Type="http://schemas.openxmlformats.org/officeDocument/2006/relationships/oleObject" Target="../embeddings/oleObject120.bin"/><Relationship Id="rId18" Type="http://schemas.openxmlformats.org/officeDocument/2006/relationships/image" Target="../media/image30.wmf"/><Relationship Id="rId26" Type="http://schemas.openxmlformats.org/officeDocument/2006/relationships/image" Target="../media/image34.wmf"/><Relationship Id="rId3" Type="http://schemas.openxmlformats.org/officeDocument/2006/relationships/oleObject" Target="../embeddings/oleObject115.bin"/><Relationship Id="rId21" Type="http://schemas.openxmlformats.org/officeDocument/2006/relationships/oleObject" Target="../embeddings/oleObject124.bin"/><Relationship Id="rId34" Type="http://schemas.openxmlformats.org/officeDocument/2006/relationships/oleObject" Target="../embeddings/oleObject131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22.wmf"/><Relationship Id="rId17" Type="http://schemas.openxmlformats.org/officeDocument/2006/relationships/oleObject" Target="../embeddings/oleObject122.bin"/><Relationship Id="rId25" Type="http://schemas.openxmlformats.org/officeDocument/2006/relationships/oleObject" Target="../embeddings/oleObject126.bin"/><Relationship Id="rId33" Type="http://schemas.openxmlformats.org/officeDocument/2006/relationships/oleObject" Target="../embeddings/oleObject130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29" Type="http://schemas.openxmlformats.org/officeDocument/2006/relationships/oleObject" Target="../embeddings/oleObject128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9.wmf"/><Relationship Id="rId11" Type="http://schemas.openxmlformats.org/officeDocument/2006/relationships/oleObject" Target="../embeddings/oleObject119.bin"/><Relationship Id="rId24" Type="http://schemas.openxmlformats.org/officeDocument/2006/relationships/image" Target="../media/image33.wmf"/><Relationship Id="rId32" Type="http://schemas.openxmlformats.org/officeDocument/2006/relationships/image" Target="../media/image37.wmf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23" Type="http://schemas.openxmlformats.org/officeDocument/2006/relationships/oleObject" Target="../embeddings/oleObject125.bin"/><Relationship Id="rId28" Type="http://schemas.openxmlformats.org/officeDocument/2006/relationships/image" Target="../media/image35.wmf"/><Relationship Id="rId10" Type="http://schemas.openxmlformats.org/officeDocument/2006/relationships/image" Target="../media/image121.wmf"/><Relationship Id="rId19" Type="http://schemas.openxmlformats.org/officeDocument/2006/relationships/oleObject" Target="../embeddings/oleObject123.bin"/><Relationship Id="rId31" Type="http://schemas.openxmlformats.org/officeDocument/2006/relationships/oleObject" Target="../embeddings/oleObject129.bin"/><Relationship Id="rId4" Type="http://schemas.openxmlformats.org/officeDocument/2006/relationships/image" Target="../media/image118.w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70.wmf"/><Relationship Id="rId22" Type="http://schemas.openxmlformats.org/officeDocument/2006/relationships/image" Target="../media/image32.wmf"/><Relationship Id="rId27" Type="http://schemas.openxmlformats.org/officeDocument/2006/relationships/oleObject" Target="../embeddings/oleObject127.bin"/><Relationship Id="rId30" Type="http://schemas.openxmlformats.org/officeDocument/2006/relationships/image" Target="../media/image36.wmf"/><Relationship Id="rId35" Type="http://schemas.openxmlformats.org/officeDocument/2006/relationships/oleObject" Target="../embeddings/oleObject132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oleObject" Target="../embeddings/oleObject138.bin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2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4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0" Type="http://schemas.openxmlformats.org/officeDocument/2006/relationships/image" Target="../media/image126.wmf"/><Relationship Id="rId4" Type="http://schemas.openxmlformats.org/officeDocument/2006/relationships/image" Target="../media/image123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28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oleObject" Target="../embeddings/oleObject144.bin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2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4.wmf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26.wmf"/><Relationship Id="rId4" Type="http://schemas.openxmlformats.org/officeDocument/2006/relationships/image" Target="../media/image123.w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28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1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35.jpeg"/><Relationship Id="rId4" Type="http://schemas.openxmlformats.org/officeDocument/2006/relationships/image" Target="../media/image70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36.jpeg"/><Relationship Id="rId4" Type="http://schemas.openxmlformats.org/officeDocument/2006/relationships/image" Target="../media/image7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37.jpeg"/><Relationship Id="rId4" Type="http://schemas.openxmlformats.org/officeDocument/2006/relationships/image" Target="../media/image70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149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39.jpeg"/><Relationship Id="rId4" Type="http://schemas.openxmlformats.org/officeDocument/2006/relationships/image" Target="../media/image7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40.jpeg"/><Relationship Id="rId4" Type="http://schemas.openxmlformats.org/officeDocument/2006/relationships/image" Target="../media/image70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7"/>
          <p:cNvSpPr txBox="1">
            <a:spLocks noChangeArrowheads="1"/>
          </p:cNvSpPr>
          <p:nvPr/>
        </p:nvSpPr>
        <p:spPr bwMode="auto">
          <a:xfrm>
            <a:off x="1508125" y="2667000"/>
            <a:ext cx="612775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8" tIns="45709" rIns="91418" bIns="45709"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/>
              <a:t>Lecture Notes:  Resizing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2" descr="downsamp_test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8225"/>
            <a:ext cx="3325813" cy="32289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ctangle 3"/>
          <p:cNvSpPr>
            <a:spLocks noGrp="1" noChangeArrowheads="1"/>
          </p:cNvSpPr>
          <p:nvPr>
            <p:ph type="title"/>
          </p:nvPr>
        </p:nvSpPr>
        <p:spPr>
          <a:xfrm>
            <a:off x="415925" y="9906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Reducing Images Through Pixel Decimation</a:t>
            </a:r>
          </a:p>
        </p:txBody>
      </p:sp>
      <p:pic>
        <p:nvPicPr>
          <p:cNvPr id="13318" name="Picture 4" descr="downsamp_test_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1905000"/>
            <a:ext cx="1662112" cy="16144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Line 5"/>
          <p:cNvSpPr>
            <a:spLocks noChangeShapeType="1"/>
          </p:cNvSpPr>
          <p:nvPr/>
        </p:nvSpPr>
        <p:spPr bwMode="auto">
          <a:xfrm>
            <a:off x="1454150" y="3519488"/>
            <a:ext cx="0" cy="1882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0" name="Text Box 6"/>
          <p:cNvSpPr txBox="1">
            <a:spLocks noChangeArrowheads="1"/>
          </p:cNvSpPr>
          <p:nvPr/>
        </p:nvSpPr>
        <p:spPr bwMode="auto">
          <a:xfrm>
            <a:off x="1316038" y="3830638"/>
            <a:ext cx="1177925" cy="1169539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Example: </a:t>
            </a:r>
          </a:p>
          <a:p>
            <a:r>
              <a:rPr lang="en-US" altLang="en-US" dirty="0"/>
              <a:t>decimate this image 4x to get this image.</a:t>
            </a:r>
          </a:p>
        </p:txBody>
      </p:sp>
      <p:pic>
        <p:nvPicPr>
          <p:cNvPr id="13321" name="Picture 12" descr="downsamp_test_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5402263"/>
            <a:ext cx="415925" cy="40322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0" name="Picture 2" descr="saguaros_detail_3_1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2151062"/>
            <a:ext cx="3512096" cy="351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91141" name="Picture 3" descr="saguaros_detail_3_2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2554288"/>
            <a:ext cx="2365375" cy="2297112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142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91143" name="Rectangle 5"/>
          <p:cNvSpPr>
            <a:spLocks noChangeArrowheads="1"/>
          </p:cNvSpPr>
          <p:nvPr/>
        </p:nvSpPr>
        <p:spPr bwMode="auto">
          <a:xfrm>
            <a:off x="5934075" y="3003550"/>
            <a:ext cx="593725" cy="590550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1524000" y="5110163"/>
            <a:ext cx="1939925" cy="728662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blurRad="63500" dist="88900" dir="2700000" algn="ctr" rotWithShape="0">
              <a:srgbClr val="4D4D4D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 lIns="82058" tIns="41029" rIns="82058" bIns="41029">
            <a:spAutoFit/>
          </a:bodyPr>
          <a:lstStyle>
            <a:defPPr>
              <a:defRPr lang="en-US"/>
            </a:defPPr>
            <a:lvl1pPr algn="l" defTabSz="820738">
              <a:spcBef>
                <a:spcPct val="50000"/>
              </a:spcBef>
              <a:defRPr sz="14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Shrink the pixels for visualization of this example.</a:t>
            </a:r>
          </a:p>
        </p:txBody>
      </p:sp>
      <p:sp>
        <p:nvSpPr>
          <p:cNvPr id="91145" name="Line 7"/>
          <p:cNvSpPr>
            <a:spLocks noChangeShapeType="1"/>
          </p:cNvSpPr>
          <p:nvPr/>
        </p:nvSpPr>
        <p:spPr bwMode="auto">
          <a:xfrm flipV="1">
            <a:off x="1920875" y="4437063"/>
            <a:ext cx="0" cy="6731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1524000" y="1816100"/>
            <a:ext cx="1939925" cy="511175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blurRad="63500" dist="88900" dir="2700000" algn="ctr" rotWithShape="0">
              <a:srgbClr val="4D4D4D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400" dirty="0">
                <a:latin typeface="Comic Sans MS" pitchFamily="66" charset="0"/>
              </a:rPr>
              <a:t>The blue square is the output location.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4" name="Picture 2" descr="saguaros_detail_3_3_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2554288"/>
            <a:ext cx="2365375" cy="2297112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5" name="Picture 3" descr="saguaros_detail_3_1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2151062"/>
            <a:ext cx="3512096" cy="351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92166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92167" name="Rectangle 5"/>
          <p:cNvSpPr>
            <a:spLocks noChangeArrowheads="1"/>
          </p:cNvSpPr>
          <p:nvPr/>
        </p:nvSpPr>
        <p:spPr bwMode="auto">
          <a:xfrm>
            <a:off x="6542088" y="3578225"/>
            <a:ext cx="593725" cy="592138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92168" name="Text Box 6"/>
          <p:cNvSpPr txBox="1">
            <a:spLocks noChangeArrowheads="1"/>
          </p:cNvSpPr>
          <p:nvPr/>
        </p:nvSpPr>
        <p:spPr bwMode="auto">
          <a:xfrm>
            <a:off x="1524000" y="5176838"/>
            <a:ext cx="1939925" cy="513747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blurRad="63500" dist="88900" dir="2700000" algn="ctr" rotWithShape="0">
              <a:srgbClr val="4D4D4D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 lIns="82058" tIns="41029" rIns="82058" bIns="41029">
            <a:spAutoFit/>
          </a:bodyPr>
          <a:lstStyle>
            <a:defPPr>
              <a:defRPr lang="en-US"/>
            </a:defPPr>
            <a:lvl1pPr algn="l" defTabSz="820738">
              <a:spcBef>
                <a:spcPct val="50000"/>
              </a:spcBef>
              <a:defRPr sz="14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The blue square is the output location.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8" name="Picture 2" descr="saguaros_detail_3_4_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2554288"/>
            <a:ext cx="2365375" cy="2297112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9" name="Picture 3" descr="saguaros_detail_3_1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2151062"/>
            <a:ext cx="3512096" cy="35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0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93191" name="Rectangle 5"/>
          <p:cNvSpPr>
            <a:spLocks noChangeArrowheads="1"/>
          </p:cNvSpPr>
          <p:nvPr/>
        </p:nvSpPr>
        <p:spPr bwMode="auto">
          <a:xfrm>
            <a:off x="7127875" y="4146550"/>
            <a:ext cx="593725" cy="590550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1524000" y="5176838"/>
            <a:ext cx="1939925" cy="513747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blurRad="63500" dist="88900" dir="2700000" algn="ctr" rotWithShape="0">
              <a:srgbClr val="4D4D4D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 lIns="82058" tIns="41029" rIns="82058" bIns="41029">
            <a:spAutoFit/>
          </a:bodyPr>
          <a:lstStyle>
            <a:defPPr>
              <a:defRPr lang="en-US"/>
            </a:defPPr>
            <a:lvl1pPr algn="l" defTabSz="820738">
              <a:spcBef>
                <a:spcPct val="50000"/>
              </a:spcBef>
              <a:defRPr sz="14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The blue square is the output location.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2" name="Picture 2" descr="saguaros_detail_3_5_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151062"/>
            <a:ext cx="3512096" cy="35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Picture 3" descr="saguaros_detail_3_1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2151062"/>
            <a:ext cx="3512096" cy="35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4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94215" name="Text Box 5"/>
          <p:cNvSpPr txBox="1">
            <a:spLocks noChangeArrowheads="1"/>
          </p:cNvSpPr>
          <p:nvPr/>
        </p:nvSpPr>
        <p:spPr bwMode="auto">
          <a:xfrm>
            <a:off x="5370513" y="5715000"/>
            <a:ext cx="2941637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200"/>
              <a:t>locations of new pixels</a:t>
            </a:r>
          </a:p>
        </p:txBody>
      </p:sp>
      <p:sp>
        <p:nvSpPr>
          <p:cNvPr id="94216" name="Text Box 6"/>
          <p:cNvSpPr txBox="1">
            <a:spLocks noChangeArrowheads="1"/>
          </p:cNvSpPr>
          <p:nvPr/>
        </p:nvSpPr>
        <p:spPr bwMode="auto">
          <a:xfrm>
            <a:off x="554038" y="5715000"/>
            <a:ext cx="34194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200"/>
              <a:t>locs &amp; colors of new pixels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6" name="Picture 2" descr="saguaros_detail_3_5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2151062"/>
            <a:ext cx="3512096" cy="35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3" descr="saguaros_detail_3_5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151062"/>
            <a:ext cx="3512096" cy="35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8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95239" name="Text Box 5"/>
          <p:cNvSpPr txBox="1">
            <a:spLocks noChangeArrowheads="1"/>
          </p:cNvSpPr>
          <p:nvPr/>
        </p:nvSpPr>
        <p:spPr bwMode="auto">
          <a:xfrm>
            <a:off x="554038" y="5715000"/>
            <a:ext cx="34194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200"/>
              <a:t>locs &amp; colors of new pixels</a:t>
            </a:r>
          </a:p>
        </p:txBody>
      </p:sp>
      <p:sp>
        <p:nvSpPr>
          <p:cNvPr id="95240" name="Text Box 6"/>
          <p:cNvSpPr txBox="1">
            <a:spLocks noChangeArrowheads="1"/>
          </p:cNvSpPr>
          <p:nvPr/>
        </p:nvSpPr>
        <p:spPr bwMode="auto">
          <a:xfrm>
            <a:off x="5126038" y="5715000"/>
            <a:ext cx="34194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200"/>
              <a:t>locs &amp; colors of new pixels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60" name="Picture 2" descr="saguaros_detail_3_5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2151062"/>
            <a:ext cx="3512096" cy="35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1" name="Picture 3" descr="saguaros_detail_2_bl3_7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057400"/>
            <a:ext cx="3658433" cy="3658433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2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96263" name="Rectangle 5"/>
          <p:cNvSpPr>
            <a:spLocks noChangeArrowheads="1"/>
          </p:cNvSpPr>
          <p:nvPr/>
        </p:nvSpPr>
        <p:spPr bwMode="auto">
          <a:xfrm>
            <a:off x="3405188" y="2057400"/>
            <a:ext cx="736600" cy="711200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96264" name="Rectangle 6"/>
          <p:cNvSpPr>
            <a:spLocks noChangeArrowheads="1"/>
          </p:cNvSpPr>
          <p:nvPr/>
        </p:nvSpPr>
        <p:spPr bwMode="auto">
          <a:xfrm>
            <a:off x="8012113" y="2347913"/>
            <a:ext cx="300037" cy="274637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96265" name="Text Box 7"/>
          <p:cNvSpPr txBox="1">
            <a:spLocks noChangeArrowheads="1"/>
          </p:cNvSpPr>
          <p:nvPr/>
        </p:nvSpPr>
        <p:spPr bwMode="auto">
          <a:xfrm>
            <a:off x="554038" y="5781675"/>
            <a:ext cx="35591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200"/>
              <a:t>New image from new pixels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2" descr="saguaros_detail_2_bl3_7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2352675"/>
            <a:ext cx="3160976" cy="3160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Line 3"/>
          <p:cNvSpPr>
            <a:spLocks noChangeShapeType="1"/>
          </p:cNvSpPr>
          <p:nvPr/>
        </p:nvSpPr>
        <p:spPr bwMode="auto">
          <a:xfrm>
            <a:off x="484188" y="2151063"/>
            <a:ext cx="5241925" cy="725487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7286" name="Line 4"/>
          <p:cNvSpPr>
            <a:spLocks noChangeShapeType="1"/>
          </p:cNvSpPr>
          <p:nvPr/>
        </p:nvSpPr>
        <p:spPr bwMode="auto">
          <a:xfrm flipV="1">
            <a:off x="484188" y="4152900"/>
            <a:ext cx="5226050" cy="15621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97287" name="Picture 5" descr="saguaros_detail_2_bl3_7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057400"/>
            <a:ext cx="3658433" cy="3658433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8" name="Rectangle 6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97289" name="Rectangle 7"/>
          <p:cNvSpPr>
            <a:spLocks noChangeArrowheads="1"/>
          </p:cNvSpPr>
          <p:nvPr/>
        </p:nvSpPr>
        <p:spPr bwMode="auto">
          <a:xfrm>
            <a:off x="5700713" y="2862263"/>
            <a:ext cx="1339850" cy="1290637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97290" name="Line 8"/>
          <p:cNvSpPr>
            <a:spLocks noChangeShapeType="1"/>
          </p:cNvSpPr>
          <p:nvPr/>
        </p:nvSpPr>
        <p:spPr bwMode="auto">
          <a:xfrm>
            <a:off x="4143375" y="2057400"/>
            <a:ext cx="2905126" cy="8096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7291" name="Line 9"/>
          <p:cNvSpPr>
            <a:spLocks noChangeShapeType="1"/>
          </p:cNvSpPr>
          <p:nvPr/>
        </p:nvSpPr>
        <p:spPr bwMode="auto">
          <a:xfrm flipV="1">
            <a:off x="4152900" y="4152900"/>
            <a:ext cx="2895600" cy="15621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8" name="Picture 2" descr="saguaros_detail_2_bl3_7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151063"/>
            <a:ext cx="3697287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3" descr="saguaros_detail_2_bl3_7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2352675"/>
            <a:ext cx="3160976" cy="3160976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0" name="Picture 4" descr="saguaros_detail_2_bl3_7_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882774"/>
            <a:ext cx="4214634" cy="4214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1" name="Rectangle 5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98312" name="Rectangle 6"/>
          <p:cNvSpPr>
            <a:spLocks noChangeArrowheads="1"/>
          </p:cNvSpPr>
          <p:nvPr/>
        </p:nvSpPr>
        <p:spPr bwMode="auto">
          <a:xfrm>
            <a:off x="2590800" y="3597275"/>
            <a:ext cx="1593850" cy="1546225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2" descr="saguaros_detail_2_bl3_7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151063"/>
            <a:ext cx="3697287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3" descr="saguaros_detail_2_bl3_7_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7" y="1882774"/>
            <a:ext cx="4214634" cy="4214634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4" name="Picture 4" descr="saguaros_bl3_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1747838"/>
            <a:ext cx="2967037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5" name="Rectangle 5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99336" name="Rectangle 6"/>
          <p:cNvSpPr>
            <a:spLocks noChangeArrowheads="1"/>
          </p:cNvSpPr>
          <p:nvPr/>
        </p:nvSpPr>
        <p:spPr bwMode="auto">
          <a:xfrm>
            <a:off x="5957888" y="2613025"/>
            <a:ext cx="368300" cy="346075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5586"/>
            <a:ext cx="8153400" cy="585341"/>
          </a:xfrm>
        </p:spPr>
        <p:txBody>
          <a:bodyPr>
            <a:spAutoFit/>
          </a:bodyPr>
          <a:lstStyle/>
          <a:p>
            <a:r>
              <a:rPr lang="en-US" altLang="en-US" sz="3200" dirty="0" smtClean="0"/>
              <a:t>Cubic </a:t>
            </a:r>
            <a:r>
              <a:rPr lang="en-US" altLang="en-US" sz="3200" dirty="0" smtClean="0"/>
              <a:t>Interpolation </a:t>
            </a:r>
          </a:p>
        </p:txBody>
      </p:sp>
      <p:graphicFrame>
        <p:nvGraphicFramePr>
          <p:cNvPr id="106501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6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415925" y="1911765"/>
            <a:ext cx="8347075" cy="386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en-US" sz="2400" dirty="0" smtClean="0">
                <a:latin typeface="Times New Roman" pitchFamily="18" charset="0"/>
              </a:rPr>
              <a:t>In general, interpolation fits a smooth surface to the image that preserves existing pixel values and provides a continuous range of values that can be sampled to generate the new image.  </a:t>
            </a:r>
          </a:p>
          <a:p>
            <a:pPr marL="457200" indent="-457200" algn="l"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 smtClean="0">
                <a:latin typeface="Times New Roman" pitchFamily="18" charset="0"/>
              </a:rPr>
              <a:t>Nearest Neighbor uses a piecewise constant surface. </a:t>
            </a:r>
          </a:p>
          <a:p>
            <a:pPr marL="457200" indent="-457200" algn="l"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 smtClean="0">
                <a:latin typeface="Times New Roman" pitchFamily="18" charset="0"/>
              </a:rPr>
              <a:t>Bilinear interpolation uses a piecewise linear surface. </a:t>
            </a:r>
          </a:p>
          <a:p>
            <a:pPr marL="457200" indent="-457200" algn="l"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 smtClean="0">
                <a:latin typeface="Times New Roman" pitchFamily="18" charset="0"/>
              </a:rPr>
              <a:t>Cubic Interpolation uses 3</a:t>
            </a:r>
            <a:r>
              <a:rPr lang="en-US" altLang="en-US" sz="2400" baseline="30000" dirty="0" smtClean="0">
                <a:latin typeface="Times New Roman" pitchFamily="18" charset="0"/>
              </a:rPr>
              <a:t>rd</a:t>
            </a:r>
            <a:r>
              <a:rPr lang="en-US" altLang="en-US" sz="2400" dirty="0" smtClean="0">
                <a:latin typeface="Times New Roman" pitchFamily="18" charset="0"/>
              </a:rPr>
              <a:t>-order polynomials in 1 of 2 ways: </a:t>
            </a:r>
          </a:p>
          <a:p>
            <a:pPr marL="914400" lvl="1" indent="-457200" algn="l">
              <a:spcAft>
                <a:spcPts val="600"/>
              </a:spcAft>
              <a:buFont typeface="+mj-lt"/>
              <a:buAutoNum type="alphaLcPeriod"/>
            </a:pPr>
            <a:r>
              <a:rPr lang="en-US" altLang="en-US" sz="2400" dirty="0" smtClean="0">
                <a:latin typeface="Times New Roman" pitchFamily="18" charset="0"/>
              </a:rPr>
              <a:t>Cubic B-spline interpolation and </a:t>
            </a:r>
          </a:p>
          <a:p>
            <a:pPr marL="914400" lvl="1" indent="-457200" algn="l">
              <a:spcAft>
                <a:spcPts val="600"/>
              </a:spcAft>
              <a:buFont typeface="+mj-lt"/>
              <a:buAutoNum type="alphaLcPeriod"/>
            </a:pPr>
            <a:r>
              <a:rPr lang="en-US" altLang="en-US" sz="2400" dirty="0" smtClean="0">
                <a:latin typeface="Times New Roman" pitchFamily="18" charset="0"/>
              </a:rPr>
              <a:t>Bicubic polynomial interpolation. 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(See slide 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  <a:hlinkClick r:id="rId5" action="ppaction://hlinksldjump"/>
              </a:rPr>
              <a:t>14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.)</a:t>
            </a:r>
            <a:endParaRPr lang="en-US" altLang="en-US" sz="2400" dirty="0" smtClean="0"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r>
              <a:rPr lang="en-US" dirty="0" smtClean="0"/>
              <a:t>Problems with Replication and Decimation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36550" y="1676400"/>
            <a:ext cx="8426450" cy="402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altLang="en-US" sz="2400" dirty="0" smtClean="0">
                <a:latin typeface="Times New Roman" pitchFamily="18" charset="0"/>
              </a:rPr>
              <a:t>Although replication and decimation can be used to resize images, they have severe limitations:</a:t>
            </a:r>
          </a:p>
          <a:p>
            <a:pPr marL="457200" indent="-457200" algn="l"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They can be done only by integer factors.</a:t>
            </a:r>
          </a:p>
          <a:p>
            <a:pPr marL="457200" indent="-457200" algn="l"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Decimation causes significant aliasing</a:t>
            </a:r>
            <a:r>
              <a:rPr lang="en-US" altLang="en-US" sz="2400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algn="l">
              <a:spcAft>
                <a:spcPts val="1200"/>
              </a:spcAft>
              <a:buFont typeface="+mj-lt"/>
              <a:buAutoNum type="arabicPeriod"/>
            </a:pP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Both introduce artifacts – spurious features.</a:t>
            </a:r>
          </a:p>
          <a:p>
            <a:pPr algn="l">
              <a:spcAft>
                <a:spcPts val="1200"/>
              </a:spcAft>
            </a:pP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Nevertheless replication is a good way to zoom in on part of an image to see the individual pixels.</a:t>
            </a:r>
          </a:p>
          <a:p>
            <a:pPr algn="l">
              <a:spcAft>
                <a:spcPts val="1200"/>
              </a:spcAft>
            </a:pP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Resizing 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by arbitrary factors with minimal aliasing requires both pixel selection and interpolation.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6550" y="5950097"/>
            <a:ext cx="8728075" cy="298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400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1400" dirty="0">
                <a:latin typeface="Times New Roman" pitchFamily="18" charset="0"/>
                <a:cs typeface="Times New Roman" pitchFamily="18" charset="0"/>
              </a:rPr>
              <a:t>See lecture </a:t>
            </a:r>
            <a:r>
              <a:rPr lang="en-US" altLang="en-US" sz="1400" dirty="0" smtClean="0">
                <a:latin typeface="Times New Roman" pitchFamily="18" charset="0"/>
                <a:cs typeface="Times New Roman" pitchFamily="18" charset="0"/>
              </a:rPr>
              <a:t>EECE_4353_14_SamplingAliasing.</a:t>
            </a:r>
            <a:endParaRPr lang="en-US" altLang="en-US" sz="1400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81000" y="5905500"/>
            <a:ext cx="14478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88538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5586"/>
            <a:ext cx="8153400" cy="585341"/>
          </a:xfrm>
        </p:spPr>
        <p:txBody>
          <a:bodyPr>
            <a:spAutoFit/>
          </a:bodyPr>
          <a:lstStyle/>
          <a:p>
            <a:r>
              <a:rPr lang="en-US" altLang="en-US" sz="3200" dirty="0" smtClean="0"/>
              <a:t>Cubic </a:t>
            </a:r>
            <a:r>
              <a:rPr lang="en-US" altLang="en-US" sz="3200" dirty="0" smtClean="0"/>
              <a:t>Interpolation Pixel Selection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33400" y="1828800"/>
            <a:ext cx="3657600" cy="3810000"/>
            <a:chOff x="533400" y="1828800"/>
            <a:chExt cx="3657600" cy="3810000"/>
          </a:xfrm>
        </p:grpSpPr>
        <p:grpSp>
          <p:nvGrpSpPr>
            <p:cNvPr id="9" name="Group 8"/>
            <p:cNvGrpSpPr/>
            <p:nvPr/>
          </p:nvGrpSpPr>
          <p:grpSpPr>
            <a:xfrm>
              <a:off x="673100" y="2013489"/>
              <a:ext cx="3378200" cy="3440622"/>
              <a:chOff x="673100" y="2013489"/>
              <a:chExt cx="3378200" cy="3440622"/>
            </a:xfrm>
          </p:grpSpPr>
          <p:graphicFrame>
            <p:nvGraphicFramePr>
              <p:cNvPr id="112649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7468186"/>
                  </p:ext>
                </p:extLst>
              </p:nvPr>
            </p:nvGraphicFramePr>
            <p:xfrm>
              <a:off x="673100" y="2991736"/>
              <a:ext cx="2668040" cy="693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985" name="Equation" r:id="rId3" imgW="1777680" imgH="495000" progId="Equation.DSMT4">
                      <p:embed/>
                    </p:oleObj>
                  </mc:Choice>
                  <mc:Fallback>
                    <p:oleObj name="Equation" r:id="rId3" imgW="1777680" imgH="495000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3100" y="2991736"/>
                            <a:ext cx="2668040" cy="693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650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986611"/>
                  </p:ext>
                </p:extLst>
              </p:nvPr>
            </p:nvGraphicFramePr>
            <p:xfrm>
              <a:off x="673100" y="3808325"/>
              <a:ext cx="2441372" cy="6191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986" name="Equation" r:id="rId5" imgW="1841400" imgH="482400" progId="Equation.DSMT4">
                      <p:embed/>
                    </p:oleObj>
                  </mc:Choice>
                  <mc:Fallback>
                    <p:oleObj name="Equation" r:id="rId5" imgW="1841400" imgH="482400" progId="Equation.DSMT4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3100" y="3808325"/>
                            <a:ext cx="2441372" cy="6191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651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5025497"/>
                  </p:ext>
                </p:extLst>
              </p:nvPr>
            </p:nvGraphicFramePr>
            <p:xfrm>
              <a:off x="673100" y="2509756"/>
              <a:ext cx="3378200" cy="358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987" name="Equation" r:id="rId7" imgW="2450880" imgH="266400" progId="Equation.DSMT4">
                      <p:embed/>
                    </p:oleObj>
                  </mc:Choice>
                  <mc:Fallback>
                    <p:oleObj name="Equation" r:id="rId7" imgW="2450880" imgH="266400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3100" y="2509756"/>
                            <a:ext cx="3378200" cy="358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652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6044502"/>
                  </p:ext>
                </p:extLst>
              </p:nvPr>
            </p:nvGraphicFramePr>
            <p:xfrm>
              <a:off x="673100" y="4550673"/>
              <a:ext cx="1859543" cy="406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988" name="Equation" r:id="rId9" imgW="1346040" imgH="304560" progId="Equation.DSMT4">
                      <p:embed/>
                    </p:oleObj>
                  </mc:Choice>
                  <mc:Fallback>
                    <p:oleObj name="Equation" r:id="rId9" imgW="1346040" imgH="304560" progId="Equation.DSMT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3100" y="4550673"/>
                            <a:ext cx="1859543" cy="406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653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5875029"/>
                  </p:ext>
                </p:extLst>
              </p:nvPr>
            </p:nvGraphicFramePr>
            <p:xfrm>
              <a:off x="673100" y="5080104"/>
              <a:ext cx="2206041" cy="3740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989" name="Equation" r:id="rId11" imgW="1600200" imgH="279360" progId="Equation.DSMT4">
                      <p:embed/>
                    </p:oleObj>
                  </mc:Choice>
                  <mc:Fallback>
                    <p:oleObj name="Equation" r:id="rId11" imgW="1600200" imgH="279360" progId="Equation.DSMT4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3100" y="5080104"/>
                            <a:ext cx="2206041" cy="3740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9620547"/>
                  </p:ext>
                </p:extLst>
              </p:nvPr>
            </p:nvGraphicFramePr>
            <p:xfrm>
              <a:off x="673100" y="2013489"/>
              <a:ext cx="1876425" cy="3730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990" name="Equation" r:id="rId13" imgW="1358640" imgH="279360" progId="Equation.DSMT4">
                      <p:embed/>
                    </p:oleObj>
                  </mc:Choice>
                  <mc:Fallback>
                    <p:oleObj name="Equation" r:id="rId13" imgW="1358640" imgH="2793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3100" y="2013489"/>
                            <a:ext cx="1876425" cy="3730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" name="Rectangle 4"/>
            <p:cNvSpPr/>
            <p:nvPr/>
          </p:nvSpPr>
          <p:spPr bwMode="auto">
            <a:xfrm>
              <a:off x="533400" y="1828800"/>
              <a:ext cx="3657600" cy="381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082390"/>
            <a:ext cx="3302819" cy="3302819"/>
          </a:xfrm>
          <a:prstGeom prst="rect">
            <a:avLst/>
          </a:prstGeom>
        </p:spPr>
      </p:pic>
      <p:sp>
        <p:nvSpPr>
          <p:cNvPr id="112647" name="Text Box 11"/>
          <p:cNvSpPr txBox="1">
            <a:spLocks noChangeArrowheads="1"/>
          </p:cNvSpPr>
          <p:nvPr/>
        </p:nvSpPr>
        <p:spPr bwMode="auto">
          <a:xfrm>
            <a:off x="3117850" y="4521200"/>
            <a:ext cx="1870075" cy="8890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81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Comic Sans MS" pitchFamily="66" charset="0"/>
              </a:rPr>
              <a:t>This part is the same as NN interpolation.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5586"/>
            <a:ext cx="8153400" cy="585341"/>
          </a:xfrm>
        </p:spPr>
        <p:txBody>
          <a:bodyPr>
            <a:spAutoFit/>
          </a:bodyPr>
          <a:lstStyle/>
          <a:p>
            <a:r>
              <a:rPr lang="en-US" altLang="en-US" sz="3200" dirty="0" smtClean="0"/>
              <a:t>Cubic </a:t>
            </a:r>
            <a:r>
              <a:rPr lang="en-US" altLang="en-US" sz="3200" dirty="0" smtClean="0"/>
              <a:t>Interpolation </a:t>
            </a:r>
          </a:p>
        </p:txBody>
      </p:sp>
      <p:graphicFrame>
        <p:nvGraphicFramePr>
          <p:cNvPr id="106501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5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415925" y="1600200"/>
            <a:ext cx="8347075" cy="69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en-US" sz="2000" dirty="0">
                <a:latin typeface="Times New Roman" pitchFamily="18" charset="0"/>
              </a:rPr>
              <a:t>Both of the cubic methods are defined on a 4</a:t>
            </a:r>
            <a:r>
              <a:rPr lang="en-US" altLang="en-US" sz="2000" dirty="0">
                <a:latin typeface="Times New Roman" pitchFamily="18" charset="0"/>
                <a:sym typeface="Symbol" panose="05050102010706020507" pitchFamily="18" charset="2"/>
              </a:rPr>
              <a:t>4 square of pixels in the input image such that the desired fractional pixel is between the four inner pixels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. </a:t>
            </a: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69289" y="2438400"/>
            <a:ext cx="3302820" cy="3667957"/>
            <a:chOff x="869289" y="2514599"/>
            <a:chExt cx="3302820" cy="36679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90" y="2514599"/>
              <a:ext cx="3302819" cy="3302819"/>
            </a:xfrm>
            <a:prstGeom prst="rect">
              <a:avLst/>
            </a:prstGeom>
          </p:spPr>
        </p:pic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869289" y="5884253"/>
              <a:ext cx="3302819" cy="298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alt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 location (</a:t>
              </a:r>
              <a:r>
                <a:rPr lang="en-US" altLang="en-US" sz="1400" dirty="0" err="1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r</a:t>
              </a:r>
              <a:r>
                <a:rPr lang="en-US" altLang="en-US" sz="1400" baseline="-25000" dirty="0" err="1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f</a:t>
              </a:r>
              <a:r>
                <a:rPr lang="en-US" altLang="en-US" sz="1400" dirty="0" err="1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,c</a:t>
              </a:r>
              <a:r>
                <a:rPr lang="en-US" altLang="en-US" sz="1400" baseline="-25000" dirty="0" err="1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f</a:t>
              </a:r>
              <a:r>
                <a:rPr lang="en-US" alt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) in the input image</a:t>
              </a:r>
              <a:endParaRPr lang="en-US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76801" y="2438400"/>
            <a:ext cx="3455218" cy="3667957"/>
            <a:chOff x="4876801" y="2438400"/>
            <a:chExt cx="3455218" cy="3667957"/>
          </a:xfrm>
        </p:grpSpPr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4876801" y="5808054"/>
              <a:ext cx="3455218" cy="298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alt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 location of (</a:t>
              </a:r>
              <a:r>
                <a:rPr lang="en-US" altLang="en-US" sz="1400" dirty="0" err="1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dr,dc</a:t>
              </a:r>
              <a:r>
                <a:rPr lang="en-US" alt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) in the polynomial support</a:t>
              </a:r>
              <a:endParaRPr lang="en-US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2438400"/>
              <a:ext cx="3302819" cy="3302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96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5586"/>
            <a:ext cx="8153400" cy="585341"/>
          </a:xfrm>
        </p:spPr>
        <p:txBody>
          <a:bodyPr>
            <a:spAutoFit/>
          </a:bodyPr>
          <a:lstStyle/>
          <a:p>
            <a:r>
              <a:rPr lang="en-US" altLang="en-US" sz="3200" dirty="0" smtClean="0"/>
              <a:t>Cubic </a:t>
            </a:r>
            <a:r>
              <a:rPr lang="en-US" altLang="en-US" sz="3200" dirty="0" smtClean="0"/>
              <a:t>Interpolation </a:t>
            </a:r>
          </a:p>
        </p:txBody>
      </p:sp>
      <p:graphicFrame>
        <p:nvGraphicFramePr>
          <p:cNvPr id="106501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3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415925" y="1600200"/>
            <a:ext cx="8347075" cy="69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en-US" sz="2000" dirty="0">
                <a:latin typeface="Times New Roman" pitchFamily="18" charset="0"/>
              </a:rPr>
              <a:t>Both of the cubic methods are defined on a 4</a:t>
            </a:r>
            <a:r>
              <a:rPr lang="en-US" altLang="en-US" sz="2000" dirty="0">
                <a:latin typeface="Times New Roman" pitchFamily="18" charset="0"/>
                <a:sym typeface="Symbol" panose="05050102010706020507" pitchFamily="18" charset="2"/>
              </a:rPr>
              <a:t>4 square of pixels in the input image such that the desired fractional pixel is between the four inner pixels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. </a:t>
            </a: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69289" y="2438400"/>
            <a:ext cx="3302820" cy="3667957"/>
            <a:chOff x="869289" y="2514599"/>
            <a:chExt cx="3302820" cy="36679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90" y="2514599"/>
              <a:ext cx="3302819" cy="3302819"/>
            </a:xfrm>
            <a:prstGeom prst="rect">
              <a:avLst/>
            </a:prstGeom>
          </p:spPr>
        </p:pic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869289" y="5884253"/>
              <a:ext cx="3302819" cy="298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alt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 location (</a:t>
              </a:r>
              <a:r>
                <a:rPr lang="en-US" altLang="en-US" sz="1400" dirty="0" err="1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r</a:t>
              </a:r>
              <a:r>
                <a:rPr lang="en-US" altLang="en-US" sz="1400" baseline="-25000" dirty="0" err="1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f</a:t>
              </a:r>
              <a:r>
                <a:rPr lang="en-US" altLang="en-US" sz="1400" dirty="0" err="1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,c</a:t>
              </a:r>
              <a:r>
                <a:rPr lang="en-US" altLang="en-US" sz="1400" baseline="-25000" dirty="0" err="1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f</a:t>
              </a:r>
              <a:r>
                <a:rPr lang="en-US" alt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) in the input image</a:t>
              </a:r>
              <a:endParaRPr lang="en-US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53000" y="2438400"/>
            <a:ext cx="3302819" cy="3667957"/>
            <a:chOff x="4953000" y="2438400"/>
            <a:chExt cx="3302819" cy="366795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2438400"/>
              <a:ext cx="3302819" cy="3302819"/>
            </a:xfrm>
            <a:prstGeom prst="rect">
              <a:avLst/>
            </a:prstGeom>
          </p:spPr>
        </p:pic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4953000" y="5808054"/>
              <a:ext cx="3302819" cy="298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alt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 location (</a:t>
              </a:r>
              <a:r>
                <a:rPr lang="en-US" altLang="en-US" sz="1400" dirty="0" err="1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dr,dc</a:t>
              </a:r>
              <a:r>
                <a:rPr lang="en-US" alt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) in the polynomial support</a:t>
              </a:r>
              <a:endParaRPr lang="en-US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Times New Roman" pitchFamily="18" charset="0"/>
              </a:endParaRPr>
            </a:p>
          </p:txBody>
        </p:sp>
      </p:grp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15925" y="2346460"/>
            <a:ext cx="3206750" cy="82152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 smtClean="0">
                <a:latin typeface="Comic Sans MS" pitchFamily="66" charset="0"/>
              </a:rPr>
              <a:t>Output pixel (</a:t>
            </a:r>
            <a:r>
              <a:rPr lang="en-US" altLang="en-US" sz="1600" dirty="0" err="1" smtClean="0">
                <a:latin typeface="Comic Sans MS" pitchFamily="66" charset="0"/>
              </a:rPr>
              <a:t>r’,c</a:t>
            </a:r>
            <a:r>
              <a:rPr lang="en-US" altLang="en-US" sz="1600" dirty="0" smtClean="0">
                <a:latin typeface="Comic Sans MS" pitchFamily="66" charset="0"/>
              </a:rPr>
              <a:t>’) selects input pixel (</a:t>
            </a:r>
            <a:r>
              <a:rPr lang="en-US" altLang="en-US" sz="1600" dirty="0" err="1" smtClean="0">
                <a:latin typeface="Comic Sans MS" pitchFamily="66" charset="0"/>
              </a:rPr>
              <a:t>r</a:t>
            </a:r>
            <a:r>
              <a:rPr lang="en-US" altLang="en-US" sz="1600" baseline="-25000" dirty="0" err="1" smtClean="0">
                <a:latin typeface="Comic Sans MS" pitchFamily="66" charset="0"/>
              </a:rPr>
              <a:t>f</a:t>
            </a:r>
            <a:r>
              <a:rPr lang="en-US" altLang="en-US" sz="1600" dirty="0" err="1" smtClean="0">
                <a:latin typeface="Comic Sans MS" pitchFamily="66" charset="0"/>
              </a:rPr>
              <a:t>,c</a:t>
            </a:r>
            <a:r>
              <a:rPr lang="en-US" altLang="en-US" sz="1600" baseline="-25000" dirty="0" err="1" smtClean="0">
                <a:latin typeface="Comic Sans MS" pitchFamily="66" charset="0"/>
              </a:rPr>
              <a:t>f</a:t>
            </a:r>
            <a:r>
              <a:rPr lang="en-US" altLang="en-US" sz="1600" dirty="0" smtClean="0">
                <a:latin typeface="Comic Sans MS" pitchFamily="66" charset="0"/>
              </a:rPr>
              <a:t>) = (</a:t>
            </a:r>
            <a:r>
              <a:rPr lang="en-US" altLang="en-US" sz="1600" dirty="0" err="1" smtClean="0">
                <a:latin typeface="Comic Sans MS" pitchFamily="66" charset="0"/>
              </a:rPr>
              <a:t>r+dr,c+dc</a:t>
            </a:r>
            <a:r>
              <a:rPr lang="en-US" altLang="en-US" sz="1600" dirty="0" smtClean="0">
                <a:latin typeface="Comic Sans MS" pitchFamily="66" charset="0"/>
              </a:rPr>
              <a:t>) which lies between (r,c) and (r+1,c+1).</a:t>
            </a:r>
            <a:endParaRPr lang="en-US" altLang="en-US" sz="1600" dirty="0">
              <a:latin typeface="Comic Sans MS" pitchFamily="66" charset="0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029200" y="4969677"/>
            <a:ext cx="3733800" cy="82152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 smtClean="0">
                <a:latin typeface="Comic Sans MS" pitchFamily="66" charset="0"/>
              </a:rPr>
              <a:t>To interpolate the value at (</a:t>
            </a:r>
            <a:r>
              <a:rPr lang="en-US" altLang="en-US" sz="1600" dirty="0" err="1" smtClean="0">
                <a:latin typeface="Comic Sans MS" pitchFamily="66" charset="0"/>
              </a:rPr>
              <a:t>r</a:t>
            </a:r>
            <a:r>
              <a:rPr lang="en-US" altLang="en-US" sz="1600" baseline="-25000" dirty="0" err="1" smtClean="0">
                <a:latin typeface="Comic Sans MS" pitchFamily="66" charset="0"/>
              </a:rPr>
              <a:t>f</a:t>
            </a:r>
            <a:r>
              <a:rPr lang="en-US" altLang="en-US" sz="1600" dirty="0" err="1" smtClean="0">
                <a:latin typeface="Comic Sans MS" pitchFamily="66" charset="0"/>
              </a:rPr>
              <a:t>,c</a:t>
            </a:r>
            <a:r>
              <a:rPr lang="en-US" altLang="en-US" sz="1600" baseline="-25000" dirty="0" err="1" smtClean="0">
                <a:latin typeface="Comic Sans MS" pitchFamily="66" charset="0"/>
              </a:rPr>
              <a:t>f</a:t>
            </a:r>
            <a:r>
              <a:rPr lang="en-US" altLang="en-US" sz="1600" dirty="0" smtClean="0">
                <a:latin typeface="Comic Sans MS" pitchFamily="66" charset="0"/>
              </a:rPr>
              <a:t>) the polynomial is evaluated at (</a:t>
            </a:r>
            <a:r>
              <a:rPr lang="en-US" altLang="en-US" sz="1600" dirty="0" err="1" smtClean="0">
                <a:latin typeface="Comic Sans MS" pitchFamily="66" charset="0"/>
              </a:rPr>
              <a:t>dr,dc</a:t>
            </a:r>
            <a:r>
              <a:rPr lang="en-US" altLang="en-US" sz="1600" dirty="0" smtClean="0">
                <a:latin typeface="Comic Sans MS" pitchFamily="66" charset="0"/>
              </a:rPr>
              <a:t>) on the 4</a:t>
            </a:r>
            <a:r>
              <a:rPr lang="en-US" altLang="en-US" sz="1600" dirty="0" smtClean="0">
                <a:latin typeface="Comic Sans MS" pitchFamily="66" charset="0"/>
                <a:sym typeface="Symbol" panose="05050102010706020507" pitchFamily="18" charset="2"/>
              </a:rPr>
              <a:t>4 square from (-1,-1) to (2,2).</a:t>
            </a:r>
            <a:endParaRPr lang="en-US" altLang="en-US" sz="1600" dirty="0">
              <a:latin typeface="Comic Sans MS" pitchFamily="66" charset="0"/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6858000" y="2344041"/>
            <a:ext cx="1905000" cy="82152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 smtClean="0">
                <a:latin typeface="Comic Sans MS" pitchFamily="66" charset="0"/>
              </a:rPr>
              <a:t>I(r,c) </a:t>
            </a:r>
            <a:r>
              <a:rPr lang="en-US" altLang="en-US" sz="1600" dirty="0" smtClean="0">
                <a:latin typeface="Comic Sans MS" pitchFamily="66" charset="0"/>
                <a:sym typeface="Symbol" panose="05050102010706020507" pitchFamily="18" charset="2"/>
              </a:rPr>
              <a:t> p(0,0)</a:t>
            </a:r>
          </a:p>
          <a:p>
            <a:pPr algn="l"/>
            <a:r>
              <a:rPr lang="en-US" altLang="en-US" sz="1600" dirty="0" smtClean="0">
                <a:latin typeface="Comic Sans MS" pitchFamily="66" charset="0"/>
              </a:rPr>
              <a:t>I(r+1,c+1) </a:t>
            </a:r>
            <a:r>
              <a:rPr lang="en-US" altLang="en-US" sz="1600" dirty="0">
                <a:latin typeface="Comic Sans MS" pitchFamily="66" charset="0"/>
                <a:sym typeface="Symbol" panose="05050102010706020507" pitchFamily="18" charset="2"/>
              </a:rPr>
              <a:t> </a:t>
            </a:r>
            <a:r>
              <a:rPr lang="en-US" altLang="en-US" sz="1600" dirty="0" smtClean="0">
                <a:latin typeface="Comic Sans MS" pitchFamily="66" charset="0"/>
                <a:sym typeface="Symbol" panose="05050102010706020507" pitchFamily="18" charset="2"/>
              </a:rPr>
              <a:t>p(1,1)</a:t>
            </a:r>
          </a:p>
          <a:p>
            <a:pPr algn="l"/>
            <a:r>
              <a:rPr lang="en-US" altLang="en-US" sz="1600" dirty="0" smtClean="0">
                <a:latin typeface="Comic Sans MS" pitchFamily="66" charset="0"/>
                <a:sym typeface="Symbol" panose="05050102010706020507" pitchFamily="18" charset="2"/>
              </a:rPr>
              <a:t>etc.</a:t>
            </a:r>
            <a:endParaRPr lang="en-US" altLang="en-US" sz="1600" dirty="0">
              <a:latin typeface="Comic Sans MS" pitchFamily="66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007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5586"/>
            <a:ext cx="8153400" cy="585341"/>
          </a:xfrm>
        </p:spPr>
        <p:txBody>
          <a:bodyPr>
            <a:spAutoFit/>
          </a:bodyPr>
          <a:lstStyle/>
          <a:p>
            <a:r>
              <a:rPr lang="en-US" altLang="en-US" sz="3200" dirty="0" smtClean="0"/>
              <a:t>Cubic B-Spline </a:t>
            </a:r>
            <a:r>
              <a:rPr lang="en-US" altLang="en-US" sz="3200" dirty="0" smtClean="0"/>
              <a:t>Interpolation </a:t>
            </a:r>
          </a:p>
        </p:txBody>
      </p:sp>
      <p:graphicFrame>
        <p:nvGraphicFramePr>
          <p:cNvPr id="113670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4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191163"/>
              </p:ext>
            </p:extLst>
          </p:nvPr>
        </p:nvGraphicFramePr>
        <p:xfrm>
          <a:off x="457200" y="3615387"/>
          <a:ext cx="4111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5" name="Equation" r:id="rId5" imgW="3288960" imgH="685800" progId="Equation.DSMT4">
                  <p:embed/>
                </p:oleObj>
              </mc:Choice>
              <mc:Fallback>
                <p:oleObj name="Equation" r:id="rId5" imgW="328896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15387"/>
                        <a:ext cx="41116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956236"/>
              </p:ext>
            </p:extLst>
          </p:nvPr>
        </p:nvGraphicFramePr>
        <p:xfrm>
          <a:off x="486150" y="4567116"/>
          <a:ext cx="2555550" cy="82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6" name="Equation" r:id="rId7" imgW="2044440" imgH="660240" progId="Equation.DSMT4">
                  <p:embed/>
                </p:oleObj>
              </mc:Choice>
              <mc:Fallback>
                <p:oleObj name="Equation" r:id="rId7" imgW="2044440" imgH="660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 t="-18954"/>
                      <a:stretch>
                        <a:fillRect/>
                      </a:stretch>
                    </p:blipFill>
                    <p:spPr bwMode="auto">
                      <a:xfrm>
                        <a:off x="486150" y="4567116"/>
                        <a:ext cx="2555550" cy="82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065354"/>
              </p:ext>
            </p:extLst>
          </p:nvPr>
        </p:nvGraphicFramePr>
        <p:xfrm>
          <a:off x="486150" y="5486894"/>
          <a:ext cx="1619100" cy="58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7" name="Equation" r:id="rId9" imgW="1295280" imgH="469800" progId="Equation.DSMT4">
                  <p:embed/>
                </p:oleObj>
              </mc:Choice>
              <mc:Fallback>
                <p:oleObj name="Equation" r:id="rId9" imgW="1295280" imgH="469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50" y="5486894"/>
                        <a:ext cx="1619100" cy="58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79413" y="1776055"/>
            <a:ext cx="4537075" cy="174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</a:rPr>
              <a:t>A spline is a polynomial interpolation function between successive points that is smooth at every point – it is both continuous and continuously differentiable at every point.  On an image, it is </a:t>
            </a: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</a:rPr>
              <a:t>computed over a 4</a:t>
            </a: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4 square of points that contains input pixel (</a:t>
            </a:r>
            <a:r>
              <a:rPr lang="en-US" altLang="en-US" sz="1800" i="1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r</a:t>
            </a: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,</a:t>
            </a:r>
            <a:r>
              <a:rPr lang="en-US" altLang="en-US" sz="1800" i="1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).</a:t>
            </a: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81" y="2057400"/>
            <a:ext cx="3302819" cy="3302819"/>
          </a:xfrm>
          <a:prstGeom prst="rect">
            <a:avLst/>
          </a:prstGeom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5586"/>
            <a:ext cx="8153400" cy="585341"/>
          </a:xfrm>
        </p:spPr>
        <p:txBody>
          <a:bodyPr>
            <a:spAutoFit/>
          </a:bodyPr>
          <a:lstStyle/>
          <a:p>
            <a:r>
              <a:rPr lang="en-US" altLang="en-US" sz="3200" dirty="0" smtClean="0"/>
              <a:t>Cubic B-Spline </a:t>
            </a:r>
            <a:r>
              <a:rPr lang="en-US" altLang="en-US" sz="3200" dirty="0" smtClean="0"/>
              <a:t>Interpolation </a:t>
            </a:r>
          </a:p>
        </p:txBody>
      </p:sp>
      <p:graphicFrame>
        <p:nvGraphicFramePr>
          <p:cNvPr id="113670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2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191163"/>
              </p:ext>
            </p:extLst>
          </p:nvPr>
        </p:nvGraphicFramePr>
        <p:xfrm>
          <a:off x="457200" y="3615387"/>
          <a:ext cx="4111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3" name="Equation" r:id="rId5" imgW="3288960" imgH="685800" progId="Equation.DSMT4">
                  <p:embed/>
                </p:oleObj>
              </mc:Choice>
              <mc:Fallback>
                <p:oleObj name="Equation" r:id="rId5" imgW="328896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15387"/>
                        <a:ext cx="41116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956236"/>
              </p:ext>
            </p:extLst>
          </p:nvPr>
        </p:nvGraphicFramePr>
        <p:xfrm>
          <a:off x="486150" y="4567116"/>
          <a:ext cx="2555550" cy="82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4" name="Equation" r:id="rId7" imgW="2044440" imgH="660240" progId="Equation.DSMT4">
                  <p:embed/>
                </p:oleObj>
              </mc:Choice>
              <mc:Fallback>
                <p:oleObj name="Equation" r:id="rId7" imgW="204444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 t="-18954"/>
                      <a:stretch>
                        <a:fillRect/>
                      </a:stretch>
                    </p:blipFill>
                    <p:spPr bwMode="auto">
                      <a:xfrm>
                        <a:off x="486150" y="4567116"/>
                        <a:ext cx="2555550" cy="82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065354"/>
              </p:ext>
            </p:extLst>
          </p:nvPr>
        </p:nvGraphicFramePr>
        <p:xfrm>
          <a:off x="486150" y="5486894"/>
          <a:ext cx="1619100" cy="58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5" name="Equation" r:id="rId9" imgW="1295280" imgH="469800" progId="Equation.DSMT4">
                  <p:embed/>
                </p:oleObj>
              </mc:Choice>
              <mc:Fallback>
                <p:oleObj name="Equation" r:id="rId9" imgW="12952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50" y="5486894"/>
                        <a:ext cx="1619100" cy="58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79413" y="1776055"/>
            <a:ext cx="4537075" cy="174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</a:rPr>
              <a:t>A spline is a polynomial interpolation function between successive points that is smooth at every point – it is both continuous and continuously differentiable at every point.  On an image, it is </a:t>
            </a: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</a:rPr>
              <a:t>computed over a 4</a:t>
            </a: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4 square of points that contains input pixel (</a:t>
            </a:r>
            <a:r>
              <a:rPr lang="en-US" altLang="en-US" sz="1800" i="1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r</a:t>
            </a: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,</a:t>
            </a:r>
            <a:r>
              <a:rPr lang="en-US" altLang="en-US" sz="1800" i="1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).</a:t>
            </a: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81" y="2057400"/>
            <a:ext cx="3302819" cy="3302819"/>
          </a:xfrm>
          <a:prstGeom prst="rect">
            <a:avLst/>
          </a:prstGeom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3231059" y="4703236"/>
            <a:ext cx="3370857" cy="1313966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 smtClean="0">
                <a:latin typeface="Comic Sans MS" pitchFamily="66" charset="0"/>
              </a:rPr>
              <a:t>The cubic B-spline does not, in general equal the image values at all pixel locations.  Therefore at any pixel location where  (</a:t>
            </a:r>
            <a:r>
              <a:rPr lang="en-US" altLang="en-US" sz="1600" dirty="0" err="1" smtClean="0">
                <a:latin typeface="Comic Sans MS" pitchFamily="66" charset="0"/>
              </a:rPr>
              <a:t>dr,dc</a:t>
            </a:r>
            <a:r>
              <a:rPr lang="en-US" altLang="en-US" sz="1600" dirty="0" smtClean="0">
                <a:latin typeface="Comic Sans MS" pitchFamily="66" charset="0"/>
              </a:rPr>
              <a:t>) = (0,0) we set J(</a:t>
            </a:r>
            <a:r>
              <a:rPr lang="en-US" altLang="en-US" sz="1600" dirty="0" err="1" smtClean="0">
                <a:latin typeface="Comic Sans MS" pitchFamily="66" charset="0"/>
              </a:rPr>
              <a:t>r</a:t>
            </a:r>
            <a:r>
              <a:rPr lang="en-US" altLang="en-US" sz="1600" dirty="0" err="1" smtClean="0">
                <a:latin typeface="Comic Sans MS" pitchFamily="66" charset="0"/>
                <a:sym typeface="Symbol" panose="05050102010706020507" pitchFamily="18" charset="2"/>
              </a:rPr>
              <a:t>,c</a:t>
            </a:r>
            <a:r>
              <a:rPr lang="en-US" altLang="en-US" sz="1600" dirty="0" smtClean="0">
                <a:latin typeface="Comic Sans MS" pitchFamily="66" charset="0"/>
                <a:sym typeface="Symbol" panose="05050102010706020507" pitchFamily="18" charset="2"/>
              </a:rPr>
              <a:t>) = I(r,c).</a:t>
            </a:r>
            <a:endParaRPr lang="en-US" altLang="en-US" sz="1600" dirty="0">
              <a:latin typeface="Comic Sans MS" pitchFamily="66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5736134" y="1580737"/>
            <a:ext cx="3017341" cy="1067744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 smtClean="0">
                <a:latin typeface="Comic Sans MS" pitchFamily="66" charset="0"/>
              </a:rPr>
              <a:t>Cubic B-spline interpolation requires fewer machine instructions than gener</a:t>
            </a:r>
            <a:r>
              <a:rPr lang="en-US" altLang="en-US" sz="1600" dirty="0" smtClean="0">
                <a:latin typeface="Comic Sans MS" pitchFamily="66" charset="0"/>
              </a:rPr>
              <a:t>al cubic polynomial interpolation.</a:t>
            </a:r>
            <a:endParaRPr lang="en-US" altLang="en-US" sz="16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03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8538"/>
            <a:ext cx="8153400" cy="579437"/>
          </a:xfrm>
        </p:spPr>
        <p:txBody>
          <a:bodyPr>
            <a:spAutoFit/>
          </a:bodyPr>
          <a:lstStyle/>
          <a:p>
            <a:r>
              <a:rPr lang="en-US" altLang="en-US" sz="3200" dirty="0" smtClean="0"/>
              <a:t>Resampling Through Bicubic Interpolation </a:t>
            </a:r>
          </a:p>
        </p:txBody>
      </p:sp>
      <p:graphicFrame>
        <p:nvGraphicFramePr>
          <p:cNvPr id="106501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6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415924" y="5410200"/>
            <a:ext cx="8347075" cy="63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</a:rPr>
              <a:t>The </a:t>
            </a:r>
            <a:r>
              <a:rPr lang="en-US" altLang="en-US" sz="1800" dirty="0">
                <a:latin typeface="Times New Roman" pitchFamily="18" charset="0"/>
              </a:rPr>
              <a:t>derivatives are </a:t>
            </a:r>
            <a:r>
              <a:rPr lang="en-US" altLang="en-US" sz="1800" dirty="0" smtClean="0">
                <a:latin typeface="Times New Roman" pitchFamily="18" charset="0"/>
              </a:rPr>
              <a:t>computed </a:t>
            </a:r>
            <a:r>
              <a:rPr lang="en-US" altLang="en-US" sz="1800" dirty="0">
                <a:latin typeface="Times New Roman" pitchFamily="18" charset="0"/>
              </a:rPr>
              <a:t>digitally on the </a:t>
            </a:r>
            <a:r>
              <a:rPr lang="en-US" altLang="en-US" sz="1800" dirty="0" smtClean="0">
                <a:latin typeface="Times New Roman" pitchFamily="18" charset="0"/>
              </a:rPr>
              <a:t>8-neighborhoods </a:t>
            </a:r>
            <a:r>
              <a:rPr lang="en-US" altLang="en-US" sz="1800" dirty="0">
                <a:latin typeface="Times New Roman" pitchFamily="18" charset="0"/>
              </a:rPr>
              <a:t>of the 4 pixel </a:t>
            </a:r>
            <a:r>
              <a:rPr lang="en-US" altLang="en-US" sz="1800" dirty="0" smtClean="0">
                <a:latin typeface="Times New Roman" pitchFamily="18" charset="0"/>
              </a:rPr>
              <a:t>locs. Therefore a </a:t>
            </a:r>
            <a:r>
              <a:rPr lang="en-US" altLang="en-US" sz="1800" dirty="0">
                <a:latin typeface="Times New Roman" pitchFamily="18" charset="0"/>
              </a:rPr>
              <a:t>4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×4 neighborhood of the input image is needed for each output value.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5925" y="1876425"/>
            <a:ext cx="4433888" cy="3294063"/>
            <a:chOff x="415925" y="1962150"/>
            <a:chExt cx="4433888" cy="3294063"/>
          </a:xfrm>
        </p:grpSpPr>
        <p:sp>
          <p:nvSpPr>
            <p:cNvPr id="106502" name="Text Box 5"/>
            <p:cNvSpPr txBox="1">
              <a:spLocks noChangeArrowheads="1"/>
            </p:cNvSpPr>
            <p:nvPr/>
          </p:nvSpPr>
          <p:spPr bwMode="auto">
            <a:xfrm>
              <a:off x="415925" y="1962150"/>
              <a:ext cx="4433888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 dirty="0">
                  <a:latin typeface="Times New Roman" pitchFamily="18" charset="0"/>
                </a:rPr>
                <a:t>Bilinear interpolation computes a value for </a:t>
              </a:r>
              <a:r>
                <a:rPr lang="en-US" altLang="en-US" sz="1800" b="1" dirty="0">
                  <a:latin typeface="Times New Roman" pitchFamily="18" charset="0"/>
                </a:rPr>
                <a:t>J</a:t>
              </a:r>
              <a:r>
                <a:rPr lang="en-US" altLang="en-US" sz="1800" dirty="0">
                  <a:latin typeface="Times New Roman" pitchFamily="18" charset="0"/>
                </a:rPr>
                <a:t>(</a:t>
              </a:r>
              <a:r>
                <a:rPr lang="en-US" altLang="en-US" sz="1800" i="1" dirty="0" err="1">
                  <a:latin typeface="Times New Roman" pitchFamily="18" charset="0"/>
                </a:rPr>
                <a:t>r′</a:t>
              </a:r>
              <a:r>
                <a:rPr lang="en-US" altLang="en-US" sz="1800" dirty="0" err="1">
                  <a:latin typeface="Times New Roman" pitchFamily="18" charset="0"/>
                </a:rPr>
                <a:t>,</a:t>
              </a:r>
              <a:r>
                <a:rPr lang="en-US" altLang="en-US" sz="1800" i="1" dirty="0" err="1">
                  <a:latin typeface="Times New Roman" pitchFamily="18" charset="0"/>
                </a:rPr>
                <a:t>c</a:t>
              </a:r>
              <a:r>
                <a:rPr lang="en-US" altLang="en-US" sz="1800" i="1" dirty="0">
                  <a:latin typeface="Times New Roman" pitchFamily="18" charset="0"/>
                </a:rPr>
                <a:t>′</a:t>
              </a:r>
              <a:r>
                <a:rPr lang="en-US" altLang="en-US" sz="1800" dirty="0">
                  <a:latin typeface="Times New Roman" pitchFamily="18" charset="0"/>
                </a:rPr>
                <a:t>) as the weighted combination of  </a:t>
              </a:r>
              <a:r>
                <a:rPr lang="en-US" altLang="en-US" sz="1800" b="1" dirty="0">
                  <a:latin typeface="Times New Roman" pitchFamily="18" charset="0"/>
                </a:rPr>
                <a:t>I</a:t>
              </a:r>
              <a:r>
                <a:rPr lang="en-US" altLang="en-US" sz="1800" dirty="0">
                  <a:latin typeface="Times New Roman" pitchFamily="18" charset="0"/>
                </a:rPr>
                <a:t>(</a:t>
              </a:r>
              <a:r>
                <a:rPr lang="en-US" altLang="en-US" sz="1800" i="1" dirty="0">
                  <a:latin typeface="Times New Roman" pitchFamily="18" charset="0"/>
                </a:rPr>
                <a:t>r</a:t>
              </a:r>
              <a:r>
                <a:rPr lang="en-US" altLang="en-US" sz="1800" dirty="0">
                  <a:latin typeface="Times New Roman" pitchFamily="18" charset="0"/>
                </a:rPr>
                <a:t>,</a:t>
              </a:r>
              <a:r>
                <a:rPr lang="en-US" altLang="en-US" sz="1800" i="1" dirty="0">
                  <a:latin typeface="Times New Roman" pitchFamily="18" charset="0"/>
                </a:rPr>
                <a:t>c</a:t>
              </a:r>
              <a:r>
                <a:rPr lang="en-US" altLang="en-US" sz="1800" dirty="0">
                  <a:latin typeface="Times New Roman" pitchFamily="18" charset="0"/>
                </a:rPr>
                <a:t>), </a:t>
              </a:r>
              <a:r>
                <a:rPr lang="en-US" altLang="en-US" sz="1800" b="1" dirty="0">
                  <a:latin typeface="Times New Roman" pitchFamily="18" charset="0"/>
                </a:rPr>
                <a:t>I</a:t>
              </a:r>
              <a:r>
                <a:rPr lang="en-US" altLang="en-US" sz="1800" dirty="0">
                  <a:latin typeface="Times New Roman" pitchFamily="18" charset="0"/>
                </a:rPr>
                <a:t>(</a:t>
              </a:r>
              <a:r>
                <a:rPr lang="en-US" altLang="en-US" sz="1800" i="1" dirty="0">
                  <a:latin typeface="Times New Roman" pitchFamily="18" charset="0"/>
                </a:rPr>
                <a:t>r</a:t>
              </a:r>
              <a:r>
                <a:rPr lang="en-US" altLang="en-US" sz="1800" dirty="0">
                  <a:latin typeface="Times New Roman" pitchFamily="18" charset="0"/>
                  <a:cs typeface="Times New Roman" pitchFamily="18" charset="0"/>
                </a:rPr>
                <a:t>+1</a:t>
              </a:r>
              <a:r>
                <a:rPr lang="en-US" altLang="en-US" sz="1800" dirty="0">
                  <a:latin typeface="Times New Roman" pitchFamily="18" charset="0"/>
                </a:rPr>
                <a:t>,</a:t>
              </a:r>
              <a:r>
                <a:rPr lang="en-US" altLang="en-US" sz="1800" i="1" dirty="0">
                  <a:latin typeface="Times New Roman" pitchFamily="18" charset="0"/>
                </a:rPr>
                <a:t>c</a:t>
              </a:r>
              <a:r>
                <a:rPr lang="en-US" altLang="en-US" sz="1800" dirty="0">
                  <a:latin typeface="Times New Roman" pitchFamily="18" charset="0"/>
                </a:rPr>
                <a:t>), </a:t>
              </a:r>
              <a:r>
                <a:rPr lang="en-US" altLang="en-US" sz="1800" b="1" dirty="0">
                  <a:latin typeface="Times New Roman" pitchFamily="18" charset="0"/>
                </a:rPr>
                <a:t>I</a:t>
              </a:r>
              <a:r>
                <a:rPr lang="en-US" altLang="en-US" sz="1800" dirty="0">
                  <a:latin typeface="Times New Roman" pitchFamily="18" charset="0"/>
                </a:rPr>
                <a:t>(</a:t>
              </a:r>
              <a:r>
                <a:rPr lang="en-US" altLang="en-US" sz="1800" i="1" dirty="0">
                  <a:latin typeface="Times New Roman" pitchFamily="18" charset="0"/>
                </a:rPr>
                <a:t>r</a:t>
              </a:r>
              <a:r>
                <a:rPr lang="en-US" altLang="en-US" sz="1800" dirty="0">
                  <a:latin typeface="Times New Roman" pitchFamily="18" charset="0"/>
                  <a:cs typeface="Times New Roman" pitchFamily="18" charset="0"/>
                </a:rPr>
                <a:t>+1</a:t>
              </a:r>
              <a:r>
                <a:rPr lang="en-US" altLang="en-US" sz="1800" dirty="0">
                  <a:latin typeface="Times New Roman" pitchFamily="18" charset="0"/>
                </a:rPr>
                <a:t>,</a:t>
              </a:r>
              <a:r>
                <a:rPr lang="en-US" altLang="en-US" sz="1800" i="1" dirty="0">
                  <a:latin typeface="Times New Roman" pitchFamily="18" charset="0"/>
                </a:rPr>
                <a:t>c</a:t>
              </a:r>
              <a:r>
                <a:rPr lang="en-US" altLang="en-US" sz="1800" dirty="0">
                  <a:latin typeface="Times New Roman" pitchFamily="18" charset="0"/>
                  <a:cs typeface="Times New Roman" pitchFamily="18" charset="0"/>
                </a:rPr>
                <a:t>+1</a:t>
              </a:r>
              <a:r>
                <a:rPr lang="en-US" altLang="en-US" sz="1800" dirty="0">
                  <a:latin typeface="Times New Roman" pitchFamily="18" charset="0"/>
                </a:rPr>
                <a:t>), and </a:t>
              </a:r>
              <a:r>
                <a:rPr lang="en-US" altLang="en-US" sz="1800" b="1" dirty="0">
                  <a:latin typeface="Times New Roman" pitchFamily="18" charset="0"/>
                </a:rPr>
                <a:t>I</a:t>
              </a:r>
              <a:r>
                <a:rPr lang="en-US" altLang="en-US" sz="1800" dirty="0">
                  <a:latin typeface="Times New Roman" pitchFamily="18" charset="0"/>
                </a:rPr>
                <a:t>(</a:t>
              </a:r>
              <a:r>
                <a:rPr lang="en-US" altLang="en-US" sz="1800" i="1" dirty="0">
                  <a:latin typeface="Times New Roman" pitchFamily="18" charset="0"/>
                </a:rPr>
                <a:t>r</a:t>
              </a:r>
              <a:r>
                <a:rPr lang="en-US" altLang="en-US" sz="1800" dirty="0">
                  <a:latin typeface="Times New Roman" pitchFamily="18" charset="0"/>
                </a:rPr>
                <a:t>,</a:t>
              </a:r>
              <a:r>
                <a:rPr lang="en-US" altLang="en-US" sz="1800" i="1" dirty="0">
                  <a:latin typeface="Times New Roman" pitchFamily="18" charset="0"/>
                </a:rPr>
                <a:t>c</a:t>
              </a:r>
              <a:r>
                <a:rPr lang="en-US" altLang="en-US" sz="1800" dirty="0">
                  <a:latin typeface="Times New Roman" pitchFamily="18" charset="0"/>
                  <a:cs typeface="Times New Roman" pitchFamily="18" charset="0"/>
                </a:rPr>
                <a:t>+1</a:t>
              </a:r>
              <a:r>
                <a:rPr lang="en-US" altLang="en-US" sz="1800" dirty="0">
                  <a:latin typeface="Times New Roman" pitchFamily="18" charset="0"/>
                </a:rPr>
                <a:t>). </a:t>
              </a:r>
            </a:p>
          </p:txBody>
        </p:sp>
        <p:sp>
          <p:nvSpPr>
            <p:cNvPr id="106503" name="Text Box 6"/>
            <p:cNvSpPr txBox="1">
              <a:spLocks noChangeArrowheads="1"/>
            </p:cNvSpPr>
            <p:nvPr/>
          </p:nvSpPr>
          <p:spPr bwMode="auto">
            <a:xfrm>
              <a:off x="415925" y="2937669"/>
              <a:ext cx="4433888" cy="887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 dirty="0">
                  <a:latin typeface="Times New Roman" pitchFamily="18" charset="0"/>
                </a:rPr>
                <a:t>Bicubic interpolation uses not only those 4 input image pixels, but also their partial derivatives:</a:t>
              </a:r>
            </a:p>
          </p:txBody>
        </p:sp>
        <p:graphicFrame>
          <p:nvGraphicFramePr>
            <p:cNvPr id="106505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0387796"/>
                </p:ext>
              </p:extLst>
            </p:nvPr>
          </p:nvGraphicFramePr>
          <p:xfrm>
            <a:off x="1343025" y="3827463"/>
            <a:ext cx="2579688" cy="1428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087" name="Equation" r:id="rId5" imgW="1625400" imgH="927000" progId="Equation.DSMT4">
                    <p:embed/>
                  </p:oleObj>
                </mc:Choice>
                <mc:Fallback>
                  <p:oleObj name="Equation" r:id="rId5" imgW="1625400" imgH="927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3025" y="3827463"/>
                          <a:ext cx="2579688" cy="1428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874837"/>
            <a:ext cx="3336925" cy="3238500"/>
          </a:xfrm>
          <a:prstGeom prst="rect">
            <a:avLst/>
          </a:prstGeom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4448"/>
            <a:ext cx="7772400" cy="723900"/>
          </a:xfrm>
        </p:spPr>
        <p:txBody>
          <a:bodyPr/>
          <a:lstStyle/>
          <a:p>
            <a:r>
              <a:rPr lang="en-US" dirty="0" smtClean="0"/>
              <a:t>Bicubic Interpolation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79412" y="1699810"/>
            <a:ext cx="8231189" cy="100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Bicubic interpolation uses a third-order polynomial to estimate the value of  image </a:t>
            </a:r>
            <a:r>
              <a:rPr lang="en-US" altLang="en-US" sz="2000" b="1" dirty="0" smtClean="0">
                <a:latin typeface="Times New Roman" pitchFamily="18" charset="0"/>
              </a:rPr>
              <a:t>I</a:t>
            </a:r>
            <a:r>
              <a:rPr lang="en-US" altLang="en-US" sz="2000" dirty="0" smtClean="0">
                <a:latin typeface="Times New Roman" pitchFamily="18" charset="0"/>
              </a:rPr>
              <a:t> on subpixel (</a:t>
            </a:r>
            <a:r>
              <a:rPr lang="en-US" altLang="en-US" sz="2000" i="1" dirty="0" err="1" smtClean="0">
                <a:latin typeface="Times New Roman" pitchFamily="18" charset="0"/>
              </a:rPr>
              <a:t>r</a:t>
            </a:r>
            <a:r>
              <a:rPr lang="en-US" altLang="en-US" sz="2000" i="1" baseline="-25000" dirty="0" err="1" smtClean="0">
                <a:latin typeface="Times New Roman" pitchFamily="18" charset="0"/>
              </a:rPr>
              <a:t>f</a:t>
            </a:r>
            <a:r>
              <a:rPr lang="en-US" altLang="en-US" sz="2000" i="1" dirty="0" smtClean="0">
                <a:latin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itchFamily="18" charset="0"/>
              </a:rPr>
              <a:t>,</a:t>
            </a:r>
            <a:r>
              <a:rPr lang="en-US" altLang="en-US" sz="2000" i="1" dirty="0" err="1" smtClean="0">
                <a:latin typeface="Times New Roman" pitchFamily="18" charset="0"/>
              </a:rPr>
              <a:t>c</a:t>
            </a:r>
            <a:r>
              <a:rPr lang="en-US" altLang="en-US" sz="2000" i="1" baseline="-25000" dirty="0" err="1" smtClean="0">
                <a:latin typeface="Times New Roman" pitchFamily="18" charset="0"/>
              </a:rPr>
              <a:t>f</a:t>
            </a:r>
            <a:r>
              <a:rPr lang="en-US" altLang="en-US" sz="2000" i="1" baseline="-25000" dirty="0" smtClean="0">
                <a:latin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itchFamily="18" charset="0"/>
              </a:rPr>
              <a:t>).  A bicubic polynomial on the square [0,1]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[0,1] </a:t>
            </a:r>
            <a:r>
              <a:rPr lang="en-US" altLang="en-US" sz="2000" dirty="0" smtClean="0">
                <a:latin typeface="Times New Roman" pitchFamily="18" charset="0"/>
              </a:rPr>
              <a:t>is defined by </a:t>
            </a:r>
            <a:endParaRPr lang="en-US" altLang="en-US" sz="2000" dirty="0">
              <a:latin typeface="Times New Roman" pitchFamily="18" charset="0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443019"/>
              </p:ext>
            </p:extLst>
          </p:nvPr>
        </p:nvGraphicFramePr>
        <p:xfrm>
          <a:off x="2928938" y="2503488"/>
          <a:ext cx="31337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2" name="Equation" r:id="rId4" imgW="1790640" imgH="444240" progId="Equation.DSMT4">
                  <p:embed/>
                </p:oleObj>
              </mc:Choice>
              <mc:Fallback>
                <p:oleObj name="Equation" r:id="rId4" imgW="17906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2503488"/>
                        <a:ext cx="3133725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80206" y="3352800"/>
            <a:ext cx="8229600" cy="131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To apply this to an image at pixel location</a:t>
            </a:r>
            <a:r>
              <a:rPr lang="en-US" altLang="en-US" sz="2000" dirty="0">
                <a:latin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itchFamily="18" charset="0"/>
              </a:rPr>
              <a:t>(</a:t>
            </a:r>
            <a:r>
              <a:rPr lang="en-US" altLang="en-US" sz="2000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0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en-US" sz="2000" i="1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0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itchFamily="18" charset="0"/>
              </a:rPr>
              <a:t>), we substitute </a:t>
            </a:r>
            <a:r>
              <a:rPr lang="en-US" altLang="en-US" sz="2000" i="1" dirty="0" smtClean="0">
                <a:latin typeface="Times New Roman" pitchFamily="18" charset="0"/>
              </a:rPr>
              <a:t>y</a:t>
            </a:r>
            <a:r>
              <a:rPr lang="en-US" altLang="en-US" sz="2000" dirty="0" smtClean="0">
                <a:latin typeface="Times New Roman" pitchFamily="18" charset="0"/>
              </a:rPr>
              <a:t> = </a:t>
            </a:r>
            <a:r>
              <a:rPr lang="en-US" altLang="en-US" sz="2000" i="1" dirty="0" err="1" smtClean="0">
                <a:latin typeface="Times New Roman" pitchFamily="18" charset="0"/>
              </a:rPr>
              <a:t>r</a:t>
            </a:r>
            <a:r>
              <a:rPr lang="en-US" alt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0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itchFamily="18" charset="0"/>
              </a:rPr>
              <a:t>-</a:t>
            </a:r>
            <a:r>
              <a:rPr lang="en-US" altLang="en-US" sz="2000" i="1" dirty="0" smtClean="0">
                <a:latin typeface="Times New Roman" pitchFamily="18" charset="0"/>
              </a:rPr>
              <a:t>r</a:t>
            </a:r>
            <a:r>
              <a:rPr lang="en-US" altLang="en-US" sz="2000" baseline="-25000" dirty="0" smtClean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 and </a:t>
            </a:r>
            <a:r>
              <a:rPr lang="en-US" altLang="en-US" sz="2000" i="1" dirty="0" smtClean="0">
                <a:latin typeface="Times New Roman" pitchFamily="18" charset="0"/>
              </a:rPr>
              <a:t>x</a:t>
            </a:r>
            <a:r>
              <a:rPr lang="en-US" altLang="en-US" sz="2000" dirty="0">
                <a:latin typeface="Times New Roman" pitchFamily="18" charset="0"/>
              </a:rPr>
              <a:t> = </a:t>
            </a:r>
            <a:r>
              <a:rPr lang="en-US" altLang="en-US" sz="2000" i="1" dirty="0" err="1" smtClean="0">
                <a:latin typeface="Times New Roman" pitchFamily="18" charset="0"/>
              </a:rPr>
              <a:t>c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0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itchFamily="18" charset="0"/>
              </a:rPr>
              <a:t>-</a:t>
            </a:r>
            <a:r>
              <a:rPr lang="en-US" altLang="en-US" sz="2000" i="1" dirty="0" smtClean="0">
                <a:latin typeface="Times New Roman" pitchFamily="18" charset="0"/>
              </a:rPr>
              <a:t>c</a:t>
            </a:r>
            <a:r>
              <a:rPr lang="en-US" altLang="en-US" sz="2000" baseline="-25000" dirty="0" smtClean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  where </a:t>
            </a:r>
            <a:r>
              <a:rPr lang="en-US" altLang="en-US" sz="2000" i="1" dirty="0" smtClean="0">
                <a:latin typeface="Times New Roman" pitchFamily="18" charset="0"/>
              </a:rPr>
              <a:t>r</a:t>
            </a:r>
            <a:r>
              <a:rPr lang="en-US" altLang="en-US" sz="2000" baseline="-25000" dirty="0" smtClean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 =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</a:t>
            </a:r>
            <a:r>
              <a:rPr lang="en-US" altLang="en-US" sz="2000" i="1" dirty="0" err="1" smtClean="0">
                <a:latin typeface="Times New Roman" pitchFamily="18" charset="0"/>
                <a:sym typeface="Symbol" panose="05050102010706020507" pitchFamily="18" charset="2"/>
              </a:rPr>
              <a:t>r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0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 and</a:t>
            </a:r>
            <a:r>
              <a:rPr lang="en-US" altLang="en-US" sz="2000" dirty="0">
                <a:latin typeface="Times New Roman" pitchFamily="18" charset="0"/>
              </a:rPr>
              <a:t> </a:t>
            </a:r>
            <a:r>
              <a:rPr lang="en-US" altLang="en-US" sz="2000" i="1" dirty="0" smtClean="0">
                <a:latin typeface="Times New Roman" pitchFamily="18" charset="0"/>
              </a:rPr>
              <a:t>c</a:t>
            </a:r>
            <a:r>
              <a:rPr lang="en-US" altLang="en-US" sz="2000" baseline="-25000" dirty="0" smtClean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 </a:t>
            </a:r>
            <a:r>
              <a:rPr lang="en-US" altLang="en-US" sz="2000" dirty="0">
                <a:latin typeface="Times New Roman" pitchFamily="18" charset="0"/>
              </a:rPr>
              <a:t>=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</a:t>
            </a:r>
            <a:r>
              <a:rPr lang="en-US" altLang="en-US" sz="2000" i="1" dirty="0" err="1" smtClean="0">
                <a:latin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0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 so that </a:t>
            </a:r>
            <a:r>
              <a:rPr lang="en-US" altLang="en-US" sz="2000" i="1" dirty="0" err="1" smtClean="0">
                <a:latin typeface="Times New Roman" pitchFamily="18" charset="0"/>
                <a:sym typeface="Symbol" panose="05050102010706020507" pitchFamily="18" charset="2"/>
              </a:rPr>
              <a:t>p</a:t>
            </a:r>
            <a:r>
              <a:rPr lang="en-US" altLang="en-US" sz="2000" baseline="-25000" dirty="0" err="1" smtClean="0">
                <a:latin typeface="Times New Roman" pitchFamily="18" charset="0"/>
                <a:sym typeface="Symbol" panose="05050102010706020507" pitchFamily="18" charset="2"/>
              </a:rPr>
              <a:t>bicub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 is a function on </a:t>
            </a:r>
            <a:r>
              <a:rPr lang="en-US" altLang="en-US" sz="2000" dirty="0">
                <a:latin typeface="Times New Roman" pitchFamily="18" charset="0"/>
              </a:rPr>
              <a:t>[0,1]</a:t>
            </a:r>
            <a:r>
              <a:rPr lang="en-US" altLang="en-US" sz="2000" dirty="0">
                <a:latin typeface="Times New Roman" pitchFamily="18" charset="0"/>
                <a:sym typeface="Symbol" panose="05050102010706020507" pitchFamily="18" charset="2"/>
              </a:rPr>
              <a:t>[0,1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].</a:t>
            </a:r>
            <a:r>
              <a:rPr lang="en-US" altLang="en-US" sz="2000" i="1" dirty="0">
                <a:latin typeface="Times New Roman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The 1</a:t>
            </a:r>
            <a:r>
              <a:rPr lang="en-US" altLang="en-US" sz="2000" dirty="0" smtClean="0">
                <a:latin typeface="Times New Roman" pitchFamily="18" charset="0"/>
              </a:rPr>
              <a:t>6 coefficients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</a:t>
            </a:r>
            <a:r>
              <a:rPr lang="en-US" altLang="en-US" sz="20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i</a:t>
            </a:r>
            <a:r>
              <a:rPr lang="en-US" altLang="en-US" sz="2000" baseline="-25000" dirty="0" smtClean="0">
                <a:latin typeface="Times New Roman" pitchFamily="18" charset="0"/>
                <a:sym typeface="Symbol" panose="05050102010706020507" pitchFamily="18" charset="2"/>
              </a:rPr>
              <a:t>, </a:t>
            </a:r>
            <a:r>
              <a:rPr lang="en-US" altLang="en-US" sz="2000" i="1" baseline="-25000" dirty="0" smtClean="0">
                <a:latin typeface="Times New Roman" pitchFamily="18" charset="0"/>
                <a:sym typeface="Symbol" panose="05050102010706020507" pitchFamily="18" charset="2"/>
              </a:rPr>
              <a:t>j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 are derived from the values of the image and its derivatives at the 4 pixel locations surrounding </a:t>
            </a:r>
            <a:r>
              <a:rPr lang="en-US" altLang="en-US" sz="2000" dirty="0">
                <a:latin typeface="Times New Roman" pitchFamily="18" charset="0"/>
              </a:rPr>
              <a:t>(</a:t>
            </a:r>
            <a:r>
              <a:rPr lang="en-US" altLang="en-US" sz="2000" i="1" dirty="0" err="1" smtClean="0">
                <a:latin typeface="Times New Roman" pitchFamily="18" charset="0"/>
              </a:rPr>
              <a:t>r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0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itchFamily="18" charset="0"/>
              </a:rPr>
              <a:t>,</a:t>
            </a:r>
            <a:r>
              <a:rPr lang="en-US" altLang="en-US" sz="2000" i="1" dirty="0" err="1" smtClean="0">
                <a:latin typeface="Times New Roman" pitchFamily="18" charset="0"/>
              </a:rPr>
              <a:t>c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0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itchFamily="18" charset="0"/>
              </a:rPr>
              <a:t>)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. In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particular we set,</a:t>
            </a:r>
            <a:endParaRPr lang="en-US" altLang="en-US" sz="2000" dirty="0">
              <a:latin typeface="Times New Roman" pitchFamily="18" charset="0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342182"/>
              </p:ext>
            </p:extLst>
          </p:nvPr>
        </p:nvGraphicFramePr>
        <p:xfrm>
          <a:off x="1728788" y="4789488"/>
          <a:ext cx="55340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3" name="Equation" r:id="rId6" imgW="3162240" imgH="469800" progId="Equation.DSMT4">
                  <p:embed/>
                </p:oleObj>
              </mc:Choice>
              <mc:Fallback>
                <p:oleObj name="Equation" r:id="rId6" imgW="31622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4789488"/>
                        <a:ext cx="55340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81000" y="5781564"/>
            <a:ext cx="8383587" cy="39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2000" dirty="0" smtClean="0">
                <a:latin typeface="Times New Roman" pitchFamily="18" charset="0"/>
              </a:rPr>
              <a:t>at pixel locations (</a:t>
            </a:r>
            <a:r>
              <a:rPr lang="en-US" altLang="en-US" sz="2000" i="1" dirty="0" smtClean="0">
                <a:latin typeface="Times New Roman" pitchFamily="18" charset="0"/>
              </a:rPr>
              <a:t>r</a:t>
            </a:r>
            <a:r>
              <a:rPr lang="en-US" altLang="en-US" sz="2000" baseline="-25000" dirty="0" smtClean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,</a:t>
            </a:r>
            <a:r>
              <a:rPr lang="en-US" altLang="en-US" sz="2000" i="1" dirty="0" smtClean="0">
                <a:latin typeface="Times New Roman" pitchFamily="18" charset="0"/>
              </a:rPr>
              <a:t>c</a:t>
            </a:r>
            <a:r>
              <a:rPr lang="en-US" altLang="en-US" sz="2000" baseline="-25000" dirty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), </a:t>
            </a:r>
            <a:r>
              <a:rPr lang="en-US" altLang="en-US" sz="2000" dirty="0">
                <a:latin typeface="Times New Roman" pitchFamily="18" charset="0"/>
              </a:rPr>
              <a:t>(</a:t>
            </a:r>
            <a:r>
              <a:rPr lang="en-US" altLang="en-US" sz="2000" i="1" dirty="0" smtClean="0">
                <a:latin typeface="Times New Roman" pitchFamily="18" charset="0"/>
              </a:rPr>
              <a:t>r</a:t>
            </a:r>
            <a:r>
              <a:rPr lang="en-US" altLang="en-US" sz="2000" baseline="-25000" dirty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+1,</a:t>
            </a:r>
            <a:r>
              <a:rPr lang="en-US" altLang="en-US" sz="2000" i="1" dirty="0" smtClean="0">
                <a:latin typeface="Times New Roman" pitchFamily="18" charset="0"/>
              </a:rPr>
              <a:t>c</a:t>
            </a:r>
            <a:r>
              <a:rPr lang="en-US" altLang="en-US" sz="2000" baseline="-25000" dirty="0" smtClean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), </a:t>
            </a:r>
            <a:r>
              <a:rPr lang="en-US" altLang="en-US" sz="2000" dirty="0">
                <a:latin typeface="Times New Roman" pitchFamily="18" charset="0"/>
              </a:rPr>
              <a:t>(</a:t>
            </a:r>
            <a:r>
              <a:rPr lang="en-US" altLang="en-US" sz="2000" i="1" dirty="0" smtClean="0">
                <a:latin typeface="Times New Roman" pitchFamily="18" charset="0"/>
              </a:rPr>
              <a:t>r</a:t>
            </a:r>
            <a:r>
              <a:rPr lang="en-US" altLang="en-US" sz="2000" baseline="-25000" dirty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,</a:t>
            </a:r>
            <a:r>
              <a:rPr lang="en-US" altLang="en-US" sz="2000" i="1" dirty="0" smtClean="0">
                <a:latin typeface="Times New Roman" pitchFamily="18" charset="0"/>
              </a:rPr>
              <a:t>c</a:t>
            </a:r>
            <a:r>
              <a:rPr lang="en-US" altLang="en-US" sz="2000" baseline="-25000" dirty="0" smtClean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+1), and (</a:t>
            </a:r>
            <a:r>
              <a:rPr lang="en-US" altLang="en-US" sz="2000" i="1" dirty="0" smtClean="0">
                <a:latin typeface="Times New Roman" pitchFamily="18" charset="0"/>
              </a:rPr>
              <a:t>r</a:t>
            </a:r>
            <a:r>
              <a:rPr lang="en-US" altLang="en-US" sz="2000" baseline="-25000" dirty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+1,</a:t>
            </a:r>
            <a:r>
              <a:rPr lang="en-US" altLang="en-US" sz="2000" i="1" dirty="0" smtClean="0">
                <a:latin typeface="Times New Roman" pitchFamily="18" charset="0"/>
              </a:rPr>
              <a:t>c</a:t>
            </a:r>
            <a:r>
              <a:rPr lang="en-US" altLang="en-US" sz="2000" baseline="-25000" dirty="0" smtClean="0">
                <a:latin typeface="Times New Roman" pitchFamily="18" charset="0"/>
              </a:rPr>
              <a:t>0</a:t>
            </a:r>
            <a:r>
              <a:rPr lang="en-US" altLang="en-US" sz="2000" dirty="0" smtClean="0">
                <a:latin typeface="Times New Roman" pitchFamily="18" charset="0"/>
              </a:rPr>
              <a:t>+1). </a:t>
            </a:r>
            <a:endParaRPr lang="en-US" altLang="en-US" sz="20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91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4448"/>
            <a:ext cx="8362950" cy="723900"/>
          </a:xfrm>
        </p:spPr>
        <p:txBody>
          <a:bodyPr/>
          <a:lstStyle/>
          <a:p>
            <a:r>
              <a:rPr lang="en-US" dirty="0" smtClean="0"/>
              <a:t>Bicubic Interpolation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81000" y="2581656"/>
            <a:ext cx="3981450" cy="39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The derivatives of the polynomial are</a:t>
            </a:r>
            <a:endParaRPr lang="en-US" altLang="en-US" sz="2000" dirty="0">
              <a:latin typeface="Times New Roman" pitchFamily="18" charset="0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956172"/>
              </p:ext>
            </p:extLst>
          </p:nvPr>
        </p:nvGraphicFramePr>
        <p:xfrm>
          <a:off x="4699000" y="1598613"/>
          <a:ext cx="3956050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9" name="Equation" r:id="rId4" imgW="2260440" imgH="1346040" progId="Equation.DSMT4">
                  <p:embed/>
                </p:oleObj>
              </mc:Choice>
              <mc:Fallback>
                <p:oleObj name="Equation" r:id="rId4" imgW="2260440" imgH="1346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1598613"/>
                        <a:ext cx="3956050" cy="23558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238750" y="4924589"/>
            <a:ext cx="3505200" cy="39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are the derivatives of the image.</a:t>
            </a:r>
            <a:endParaRPr lang="en-US" altLang="en-US" sz="2000" dirty="0">
              <a:latin typeface="Times New Roman" pitchFamily="18" charset="0"/>
            </a:endParaRPr>
          </a:p>
        </p:txBody>
      </p:sp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250728"/>
              </p:ext>
            </p:extLst>
          </p:nvPr>
        </p:nvGraphicFramePr>
        <p:xfrm>
          <a:off x="458788" y="4164013"/>
          <a:ext cx="460057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0" name="Equation" r:id="rId6" imgW="2628720" imgH="1091880" progId="Equation.DSMT4">
                  <p:embed/>
                </p:oleObj>
              </mc:Choice>
              <mc:Fallback>
                <p:oleObj name="Equation" r:id="rId6" imgW="26287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4164013"/>
                        <a:ext cx="4600575" cy="19113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551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4448"/>
            <a:ext cx="7772400" cy="723900"/>
          </a:xfrm>
        </p:spPr>
        <p:txBody>
          <a:bodyPr/>
          <a:lstStyle/>
          <a:p>
            <a:r>
              <a:rPr lang="en-US" dirty="0" smtClean="0"/>
              <a:t>Bicubic Interpolation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79412" y="1816536"/>
            <a:ext cx="8383587" cy="39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Assume </a:t>
            </a:r>
            <a:endParaRPr lang="en-US" altLang="en-US" sz="2000" dirty="0">
              <a:latin typeface="Times New Roman" pitchFamily="18" charset="0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328588"/>
              </p:ext>
            </p:extLst>
          </p:nvPr>
        </p:nvGraphicFramePr>
        <p:xfrm>
          <a:off x="3049588" y="2375360"/>
          <a:ext cx="30448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34" name="Equation" r:id="rId4" imgW="1739880" imgH="444240" progId="Equation.DSMT4">
                  <p:embed/>
                </p:oleObj>
              </mc:Choice>
              <mc:Fallback>
                <p:oleObj name="Equation" r:id="rId4" imgW="17398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2375360"/>
                        <a:ext cx="3044825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81000" y="3321423"/>
            <a:ext cx="8383587" cy="100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2000" dirty="0" smtClean="0">
                <a:latin typeface="Times New Roman" pitchFamily="18" charset="0"/>
              </a:rPr>
              <a:t>This has 16 coefficients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</a:t>
            </a:r>
            <a:r>
              <a:rPr lang="en-US" altLang="en-US" sz="20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i</a:t>
            </a:r>
            <a:r>
              <a:rPr lang="en-US" altLang="en-US" sz="2000" baseline="-25000" dirty="0" err="1" smtClean="0">
                <a:latin typeface="Times New Roman" pitchFamily="18" charset="0"/>
                <a:sym typeface="Symbol" panose="05050102010706020507" pitchFamily="18" charset="2"/>
              </a:rPr>
              <a:t>,</a:t>
            </a:r>
            <a:r>
              <a:rPr lang="en-US" altLang="en-US" sz="20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j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 that are derived from the values of the image and its derivatives at the 4 pixel locations surrounding the desired point. </a:t>
            </a:r>
            <a:r>
              <a:rPr lang="en-US" altLang="en-US" sz="2000" dirty="0">
                <a:latin typeface="Times New Roman" pitchFamily="18" charset="0"/>
              </a:rPr>
              <a:t>Let </a:t>
            </a:r>
            <a:r>
              <a:rPr lang="en-US" altLang="en-US" sz="2000" i="1" dirty="0">
                <a:latin typeface="Times New Roman" pitchFamily="18" charset="0"/>
              </a:rPr>
              <a:t>A</a:t>
            </a:r>
            <a:r>
              <a:rPr lang="en-US" altLang="en-US" sz="2000" dirty="0">
                <a:latin typeface="Times New Roman" pitchFamily="18" charset="0"/>
              </a:rPr>
              <a:t> be the matrix of </a:t>
            </a:r>
            <a:r>
              <a:rPr lang="en-US" altLang="en-US" sz="2000" dirty="0" smtClean="0">
                <a:latin typeface="Times New Roman" pitchFamily="18" charset="0"/>
              </a:rPr>
              <a:t>coefficients, </a:t>
            </a:r>
            <a:r>
              <a:rPr lang="en-US" altLang="en-US" sz="2000" dirty="0">
                <a:latin typeface="Times New Roman" pitchFamily="18" charset="0"/>
              </a:rPr>
              <a:t>and </a:t>
            </a:r>
            <a:r>
              <a:rPr lang="en-US" altLang="en-US" sz="2000" i="1" dirty="0">
                <a:latin typeface="Times New Roman" pitchFamily="18" charset="0"/>
              </a:rPr>
              <a:t>C</a:t>
            </a:r>
            <a:r>
              <a:rPr lang="en-US" altLang="en-US" sz="2000" dirty="0">
                <a:latin typeface="Times New Roman" pitchFamily="18" charset="0"/>
              </a:rPr>
              <a:t> a matrix of constants defined </a:t>
            </a:r>
            <a:r>
              <a:rPr lang="en-US" altLang="en-US" sz="2000" dirty="0" smtClean="0">
                <a:latin typeface="Times New Roman" pitchFamily="18" charset="0"/>
              </a:rPr>
              <a:t>as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,</a:t>
            </a:r>
            <a:endParaRPr lang="en-US" altLang="en-US" sz="2000" dirty="0">
              <a:latin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39825" y="4495800"/>
            <a:ext cx="6864350" cy="1622425"/>
            <a:chOff x="777875" y="4495800"/>
            <a:chExt cx="6864350" cy="1622425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9268966"/>
                </p:ext>
              </p:extLst>
            </p:nvPr>
          </p:nvGraphicFramePr>
          <p:xfrm>
            <a:off x="777875" y="4495800"/>
            <a:ext cx="3489325" cy="162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935" name="Equation" r:id="rId6" imgW="1993680" imgH="927000" progId="Equation.DSMT4">
                    <p:embed/>
                  </p:oleObj>
                </mc:Choice>
                <mc:Fallback>
                  <p:oleObj name="Equation" r:id="rId6" imgW="1993680" imgH="927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7875" y="4495800"/>
                          <a:ext cx="3489325" cy="162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7078008"/>
                </p:ext>
              </p:extLst>
            </p:nvPr>
          </p:nvGraphicFramePr>
          <p:xfrm>
            <a:off x="4953000" y="4495800"/>
            <a:ext cx="2689225" cy="162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936" name="Equation" r:id="rId8" imgW="1536480" imgH="927000" progId="Equation.DSMT4">
                    <p:embed/>
                  </p:oleObj>
                </mc:Choice>
                <mc:Fallback>
                  <p:oleObj name="Equation" r:id="rId8" imgW="1536480" imgH="927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3000" y="4495800"/>
                          <a:ext cx="2689225" cy="162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4343400" y="5083119"/>
              <a:ext cx="611188" cy="390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2000" dirty="0" smtClean="0">
                  <a:latin typeface="Times New Roman" pitchFamily="18" charset="0"/>
                </a:rPr>
                <a:t>and</a:t>
              </a:r>
              <a:endParaRPr lang="en-US" altLang="en-US" sz="2000" dirty="0">
                <a:latin typeface="Times New Roman" pitchFamily="18" charset="0"/>
              </a:endParaRPr>
            </a:p>
          </p:txBody>
        </p:sp>
      </p:grpSp>
      <p:sp>
        <p:nvSpPr>
          <p:cNvPr id="15" name="Date Placeholder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7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617" y="924448"/>
            <a:ext cx="7772400" cy="723900"/>
          </a:xfrm>
        </p:spPr>
        <p:txBody>
          <a:bodyPr/>
          <a:lstStyle/>
          <a:p>
            <a:r>
              <a:rPr lang="en-US" dirty="0" smtClean="0"/>
              <a:t>Bicubic Interpolation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83617" y="1837447"/>
            <a:ext cx="8383587" cy="39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Let </a:t>
            </a:r>
            <a:r>
              <a:rPr lang="en-US" altLang="en-US" sz="2000" i="1" dirty="0" smtClean="0">
                <a:latin typeface="Times New Roman" pitchFamily="18" charset="0"/>
              </a:rPr>
              <a:t>D</a:t>
            </a:r>
            <a:r>
              <a:rPr lang="en-US" altLang="en-US" sz="2000" dirty="0" smtClean="0">
                <a:latin typeface="Times New Roman" pitchFamily="18" charset="0"/>
              </a:rPr>
              <a:t> be the matrix of image values and derivatives,</a:t>
            </a:r>
            <a:endParaRPr lang="en-US" altLang="en-US" sz="2000" dirty="0">
              <a:latin typeface="Times New Roman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83617" y="4239818"/>
            <a:ext cx="8383587" cy="39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>
                <a:latin typeface="Times New Roman" pitchFamily="18" charset="0"/>
              </a:rPr>
              <a:t>Then the 16 </a:t>
            </a:r>
            <a:r>
              <a:rPr lang="en-US" altLang="en-US" sz="2000" dirty="0" smtClean="0">
                <a:latin typeface="Times New Roman" pitchFamily="18" charset="0"/>
              </a:rPr>
              <a:t>coefficients,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</a:t>
            </a:r>
            <a:r>
              <a:rPr lang="en-US" altLang="en-US" sz="20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i</a:t>
            </a:r>
            <a:r>
              <a:rPr lang="en-US" altLang="en-US" sz="2000" baseline="-25000" dirty="0" smtClean="0">
                <a:latin typeface="Times New Roman" pitchFamily="18" charset="0"/>
                <a:sym typeface="Symbol" panose="05050102010706020507" pitchFamily="18" charset="2"/>
              </a:rPr>
              <a:t>,</a:t>
            </a:r>
            <a:r>
              <a:rPr lang="en-US" altLang="en-US" sz="1000" baseline="-25000" dirty="0" smtClean="0">
                <a:latin typeface="Times New Roman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baseline="-25000" dirty="0" smtClean="0">
                <a:latin typeface="Times New Roman" pitchFamily="18" charset="0"/>
                <a:sym typeface="Symbol" panose="05050102010706020507" pitchFamily="18" charset="2"/>
              </a:rPr>
              <a:t>j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 , for </a:t>
            </a:r>
            <a:r>
              <a:rPr lang="en-US" altLang="en-US" sz="2000" i="1" dirty="0" err="1" smtClean="0">
                <a:latin typeface="Times New Roman" pitchFamily="18" charset="0"/>
                <a:sym typeface="Symbol" panose="05050102010706020507" pitchFamily="18" charset="2"/>
              </a:rPr>
              <a:t>i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,</a:t>
            </a:r>
            <a:r>
              <a:rPr lang="en-US" altLang="en-US" sz="1000" dirty="0" smtClean="0">
                <a:latin typeface="Times New Roman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 smtClean="0">
                <a:latin typeface="Times New Roman" pitchFamily="18" charset="0"/>
                <a:sym typeface="Symbol" panose="05050102010706020507" pitchFamily="18" charset="2"/>
              </a:rPr>
              <a:t>j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  {0,1,2,3} </a:t>
            </a:r>
            <a:r>
              <a:rPr lang="en-US" altLang="en-US" sz="2000" dirty="0" smtClean="0">
                <a:latin typeface="Times New Roman" pitchFamily="18" charset="0"/>
              </a:rPr>
              <a:t>are given by</a:t>
            </a:r>
            <a:endParaRPr lang="en-US" altLang="en-US" sz="2000" dirty="0">
              <a:latin typeface="Times New Roman" pitchFamily="18" charset="0"/>
            </a:endParaRPr>
          </a:p>
        </p:txBody>
      </p:sp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547236"/>
              </p:ext>
            </p:extLst>
          </p:nvPr>
        </p:nvGraphicFramePr>
        <p:xfrm>
          <a:off x="3705225" y="4802884"/>
          <a:ext cx="17335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4" name="Equation" r:id="rId3" imgW="990360" imgH="241200" progId="Equation.DSMT4">
                  <p:embed/>
                </p:oleObj>
              </mc:Choice>
              <mc:Fallback>
                <p:oleObj name="Equation" r:id="rId3" imgW="9903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225" y="4802884"/>
                        <a:ext cx="17335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275585"/>
              </p:ext>
            </p:extLst>
          </p:nvPr>
        </p:nvGraphicFramePr>
        <p:xfrm>
          <a:off x="871538" y="2400513"/>
          <a:ext cx="7400925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5" name="Equation" r:id="rId5" imgW="4228920" imgH="952200" progId="Equation.DSMT4">
                  <p:embed/>
                </p:oleObj>
              </mc:Choice>
              <mc:Fallback>
                <p:oleObj name="Equation" r:id="rId5" imgW="4228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2400513"/>
                        <a:ext cx="7400925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383617" y="5397588"/>
            <a:ext cx="8383587" cy="69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The derivatives in </a:t>
            </a:r>
            <a:r>
              <a:rPr lang="en-US" altLang="en-US" sz="2000" i="1" dirty="0" smtClean="0">
                <a:latin typeface="Times New Roman" pitchFamily="18" charset="0"/>
              </a:rPr>
              <a:t>D</a:t>
            </a:r>
            <a:r>
              <a:rPr lang="en-US" altLang="en-US" sz="2000" dirty="0" smtClean="0">
                <a:latin typeface="Times New Roman" pitchFamily="18" charset="0"/>
              </a:rPr>
              <a:t> are computed by central differences as shown in slides </a:t>
            </a:r>
            <a:r>
              <a:rPr lang="en-US" altLang="en-US" sz="2000" dirty="0" smtClean="0">
                <a:latin typeface="Times New Roman" pitchFamily="18" charset="0"/>
                <a:hlinkClick r:id="rId7" action="ppaction://hlinksldjump"/>
              </a:rPr>
              <a:t>121</a:t>
            </a:r>
            <a:r>
              <a:rPr lang="en-US" altLang="en-US" sz="2000" dirty="0" smtClean="0">
                <a:latin typeface="Times New Roman" pitchFamily="18" charset="0"/>
              </a:rPr>
              <a:t>-</a:t>
            </a:r>
            <a:r>
              <a:rPr lang="en-US" altLang="en-US" sz="2000" dirty="0" smtClean="0">
                <a:latin typeface="Times New Roman" pitchFamily="18" charset="0"/>
                <a:hlinkClick r:id="rId8" action="ppaction://hlinksldjump"/>
              </a:rPr>
              <a:t>126</a:t>
            </a:r>
            <a:r>
              <a:rPr lang="en-US" altLang="en-US" sz="2000" dirty="0" smtClean="0">
                <a:latin typeface="Times New Roman" pitchFamily="18" charset="0"/>
              </a:rPr>
              <a:t>.</a:t>
            </a:r>
            <a:endParaRPr lang="en-US" altLang="en-US" sz="2000" dirty="0">
              <a:latin typeface="Times New Roman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4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4448"/>
            <a:ext cx="7772400" cy="723900"/>
          </a:xfrm>
        </p:spPr>
        <p:txBody>
          <a:bodyPr/>
          <a:lstStyle/>
          <a:p>
            <a:r>
              <a:rPr lang="en-US" dirty="0" smtClean="0"/>
              <a:t>Backward Mapping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79412" y="1586095"/>
            <a:ext cx="8383587" cy="463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altLang="en-US" sz="2300" dirty="0" smtClean="0">
                <a:latin typeface="Times New Roman" pitchFamily="18" charset="0"/>
              </a:rPr>
              <a:t>Resampling involves creating one image from another, each with a different spatial geometry.  There are two strategies for doing this. Let </a:t>
            </a:r>
            <a:r>
              <a:rPr lang="en-US" altLang="en-US" sz="2300" b="1" dirty="0" smtClean="0">
                <a:latin typeface="Times New Roman" pitchFamily="18" charset="0"/>
              </a:rPr>
              <a:t>I</a:t>
            </a:r>
            <a:r>
              <a:rPr lang="en-US" altLang="en-US" sz="2300" dirty="0" smtClean="0">
                <a:latin typeface="Times New Roman" pitchFamily="18" charset="0"/>
              </a:rPr>
              <a:t> be the </a:t>
            </a:r>
            <a:r>
              <a:rPr lang="en-US" altLang="en-US" sz="2300" i="1" dirty="0" smtClean="0">
                <a:latin typeface="Times New Roman" pitchFamily="18" charset="0"/>
              </a:rPr>
              <a:t>R</a:t>
            </a:r>
            <a:r>
              <a:rPr lang="en-US" altLang="en-US" sz="2300" dirty="0" smtClean="0">
                <a:latin typeface="Times New Roman" pitchFamily="18" charset="0"/>
                <a:sym typeface="Symbol" panose="05050102010706020507" pitchFamily="18" charset="2"/>
              </a:rPr>
              <a:t></a:t>
            </a:r>
            <a:r>
              <a:rPr lang="en-US" altLang="en-US" sz="2300" i="1" dirty="0" smtClean="0">
                <a:latin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2300" dirty="0" smtClean="0">
                <a:latin typeface="Times New Roman" pitchFamily="18" charset="0"/>
                <a:sym typeface="Symbol" panose="05050102010706020507" pitchFamily="18" charset="2"/>
              </a:rPr>
              <a:t> input image and let </a:t>
            </a:r>
            <a:r>
              <a:rPr lang="en-US" altLang="en-US" sz="2300" b="1" dirty="0" smtClean="0">
                <a:latin typeface="Times New Roman" pitchFamily="18" charset="0"/>
                <a:sym typeface="Symbol" panose="05050102010706020507" pitchFamily="18" charset="2"/>
              </a:rPr>
              <a:t>J</a:t>
            </a:r>
            <a:r>
              <a:rPr lang="en-US" altLang="en-US" sz="2300" dirty="0" smtClean="0">
                <a:latin typeface="Times New Roman" pitchFamily="18" charset="0"/>
                <a:sym typeface="Symbol" panose="05050102010706020507" pitchFamily="18" charset="2"/>
              </a:rPr>
              <a:t> be the </a:t>
            </a:r>
            <a:r>
              <a:rPr lang="en-US" altLang="en-US" sz="2300" i="1" dirty="0" smtClean="0">
                <a:latin typeface="Times New Roman" pitchFamily="18" charset="0"/>
                <a:sym typeface="Symbol" panose="05050102010706020507" pitchFamily="18" charset="2"/>
              </a:rPr>
              <a:t>R</a:t>
            </a:r>
            <a:r>
              <a:rPr lang="en-US" altLang="en-US" sz="2300" dirty="0" smtClean="0">
                <a:latin typeface="Times New Roman" pitchFamily="18" charset="0"/>
                <a:sym typeface="Symbol" panose="05050102010706020507" pitchFamily="18" charset="2"/>
              </a:rPr>
              <a:t></a:t>
            </a:r>
            <a:r>
              <a:rPr lang="en-US" altLang="en-US" sz="2300" i="1" dirty="0" smtClean="0">
                <a:latin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2300" dirty="0" smtClean="0">
                <a:latin typeface="Times New Roman" pitchFamily="18" charset="0"/>
                <a:sym typeface="Symbol" panose="05050102010706020507" pitchFamily="18" charset="2"/>
              </a:rPr>
              <a:t> output image.</a:t>
            </a:r>
            <a:endParaRPr lang="en-US" altLang="en-US" sz="2300" dirty="0" smtClean="0">
              <a:latin typeface="Times New Roman" pitchFamily="18" charset="0"/>
            </a:endParaRPr>
          </a:p>
          <a:p>
            <a:pPr marL="457200" indent="-457200" algn="l">
              <a:spcAft>
                <a:spcPts val="1200"/>
              </a:spcAft>
              <a:buFont typeface="+mj-lt"/>
              <a:buAutoNum type="arabicPeriod"/>
            </a:pPr>
            <a:r>
              <a:rPr lang="en-US" altLang="en-US" sz="2300" dirty="0" smtClean="0">
                <a:latin typeface="Times New Roman" pitchFamily="18" charset="0"/>
              </a:rPr>
              <a:t>For each pixel (</a:t>
            </a:r>
            <a:r>
              <a:rPr lang="en-US" altLang="en-US" sz="2300" i="1" dirty="0" smtClean="0">
                <a:latin typeface="Times New Roman" pitchFamily="18" charset="0"/>
              </a:rPr>
              <a:t>r</a:t>
            </a:r>
            <a:r>
              <a:rPr lang="en-US" altLang="en-US" sz="2300" dirty="0" smtClean="0">
                <a:latin typeface="Times New Roman" pitchFamily="18" charset="0"/>
              </a:rPr>
              <a:t>,</a:t>
            </a:r>
            <a:r>
              <a:rPr lang="en-US" altLang="en-US" sz="2300" i="1" dirty="0" smtClean="0">
                <a:latin typeface="Times New Roman" pitchFamily="18" charset="0"/>
              </a:rPr>
              <a:t>c</a:t>
            </a:r>
            <a:r>
              <a:rPr lang="en-US" altLang="en-US" sz="2300" dirty="0" smtClean="0">
                <a:latin typeface="Times New Roman" pitchFamily="18" charset="0"/>
              </a:rPr>
              <a:t>) in image </a:t>
            </a:r>
            <a:r>
              <a:rPr lang="en-US" altLang="en-US" sz="2300" b="1" dirty="0" smtClean="0">
                <a:latin typeface="Times New Roman" pitchFamily="18" charset="0"/>
              </a:rPr>
              <a:t>I</a:t>
            </a:r>
            <a:r>
              <a:rPr lang="en-US" altLang="en-US" sz="2300" dirty="0" smtClean="0">
                <a:latin typeface="Times New Roman" pitchFamily="18" charset="0"/>
              </a:rPr>
              <a:t> select a pixel (</a:t>
            </a:r>
            <a:r>
              <a:rPr lang="en-US" altLang="en-US" sz="2300" i="1" dirty="0" err="1" smtClean="0">
                <a:latin typeface="Times New Roman" pitchFamily="18" charset="0"/>
              </a:rPr>
              <a:t>r</a:t>
            </a:r>
            <a:r>
              <a:rPr lang="en-US" altLang="en-US" sz="2300" dirty="0" err="1" smtClean="0">
                <a:latin typeface="Times New Roman" pitchFamily="18" charset="0"/>
                <a:sym typeface="Symbol" panose="05050102010706020507" pitchFamily="18" charset="2"/>
              </a:rPr>
              <a:t>,</a:t>
            </a:r>
            <a:r>
              <a:rPr lang="en-US" altLang="en-US" sz="2300" i="1" dirty="0" err="1" smtClean="0">
                <a:latin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2300" dirty="0" smtClean="0">
                <a:latin typeface="Times New Roman" pitchFamily="18" charset="0"/>
                <a:sym typeface="Symbol" panose="05050102010706020507" pitchFamily="18" charset="2"/>
              </a:rPr>
              <a:t>) </a:t>
            </a:r>
            <a:r>
              <a:rPr lang="en-US" altLang="en-US" sz="2300" dirty="0" smtClean="0">
                <a:latin typeface="Times New Roman" pitchFamily="18" charset="0"/>
              </a:rPr>
              <a:t>in </a:t>
            </a:r>
            <a:r>
              <a:rPr lang="en-US" altLang="en-US" sz="2300" b="1" dirty="0" smtClean="0">
                <a:latin typeface="Times New Roman" pitchFamily="18" charset="0"/>
              </a:rPr>
              <a:t>J</a:t>
            </a:r>
            <a:r>
              <a:rPr lang="en-US" altLang="en-US" sz="2300" dirty="0" smtClean="0">
                <a:latin typeface="Times New Roman" pitchFamily="18" charset="0"/>
              </a:rPr>
              <a:t> such that</a:t>
            </a:r>
          </a:p>
          <a:p>
            <a:pPr marL="457200" indent="-457200" algn="l">
              <a:buFont typeface="+mj-lt"/>
              <a:buAutoNum type="arabicPeriod"/>
            </a:pPr>
            <a:endParaRPr lang="en-US" altLang="en-US" sz="2300" dirty="0">
              <a:latin typeface="Times New Roman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en-US" sz="2300" dirty="0" smtClean="0">
              <a:latin typeface="Times New Roman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en-US" sz="2300" dirty="0" smtClean="0">
                <a:latin typeface="Times New Roman" pitchFamily="18" charset="0"/>
              </a:rPr>
              <a:t>For </a:t>
            </a:r>
            <a:r>
              <a:rPr lang="en-US" altLang="en-US" sz="2300" dirty="0">
                <a:latin typeface="Times New Roman" pitchFamily="18" charset="0"/>
              </a:rPr>
              <a:t>each pixel (</a:t>
            </a:r>
            <a:r>
              <a:rPr lang="en-US" altLang="en-US" sz="2300" i="1" dirty="0" err="1">
                <a:latin typeface="Times New Roman" pitchFamily="18" charset="0"/>
              </a:rPr>
              <a:t>r</a:t>
            </a:r>
            <a:r>
              <a:rPr lang="en-US" altLang="en-US" sz="2300" dirty="0" err="1">
                <a:latin typeface="Times New Roman" pitchFamily="18" charset="0"/>
                <a:sym typeface="Symbol" panose="05050102010706020507" pitchFamily="18" charset="2"/>
              </a:rPr>
              <a:t>,</a:t>
            </a:r>
            <a:r>
              <a:rPr lang="en-US" altLang="en-US" sz="2300" i="1" dirty="0" err="1">
                <a:latin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2300" dirty="0">
                <a:latin typeface="Times New Roman" pitchFamily="18" charset="0"/>
                <a:sym typeface="Symbol" panose="05050102010706020507" pitchFamily="18" charset="2"/>
              </a:rPr>
              <a:t>) </a:t>
            </a:r>
            <a:r>
              <a:rPr lang="en-US" altLang="en-US" sz="2300" dirty="0">
                <a:latin typeface="Times New Roman" pitchFamily="18" charset="0"/>
              </a:rPr>
              <a:t>in </a:t>
            </a:r>
            <a:r>
              <a:rPr lang="en-US" altLang="en-US" sz="2300" b="1" dirty="0">
                <a:latin typeface="Times New Roman" pitchFamily="18" charset="0"/>
              </a:rPr>
              <a:t>J</a:t>
            </a:r>
            <a:r>
              <a:rPr lang="en-US" altLang="en-US" sz="2300" dirty="0">
                <a:latin typeface="Times New Roman" pitchFamily="18" charset="0"/>
              </a:rPr>
              <a:t> </a:t>
            </a:r>
            <a:r>
              <a:rPr lang="en-US" altLang="en-US" sz="2300" dirty="0" smtClean="0">
                <a:latin typeface="Times New Roman" pitchFamily="18" charset="0"/>
              </a:rPr>
              <a:t>select </a:t>
            </a:r>
            <a:r>
              <a:rPr lang="en-US" altLang="en-US" sz="2300" dirty="0">
                <a:latin typeface="Times New Roman" pitchFamily="18" charset="0"/>
              </a:rPr>
              <a:t>a pixel </a:t>
            </a:r>
            <a:r>
              <a:rPr lang="en-US" altLang="en-US" sz="2300" dirty="0" smtClean="0">
                <a:latin typeface="Times New Roman" pitchFamily="18" charset="0"/>
              </a:rPr>
              <a:t>(</a:t>
            </a:r>
            <a:r>
              <a:rPr lang="en-US" altLang="en-US" sz="2300" i="1" dirty="0">
                <a:latin typeface="Times New Roman" pitchFamily="18" charset="0"/>
              </a:rPr>
              <a:t>r</a:t>
            </a:r>
            <a:r>
              <a:rPr lang="en-US" altLang="en-US" sz="2300" dirty="0">
                <a:latin typeface="Times New Roman" pitchFamily="18" charset="0"/>
              </a:rPr>
              <a:t>,</a:t>
            </a:r>
            <a:r>
              <a:rPr lang="en-US" altLang="en-US" sz="2300" i="1" dirty="0">
                <a:latin typeface="Times New Roman" pitchFamily="18" charset="0"/>
              </a:rPr>
              <a:t>c</a:t>
            </a:r>
            <a:r>
              <a:rPr lang="en-US" altLang="en-US" sz="2300" dirty="0">
                <a:latin typeface="Times New Roman" pitchFamily="18" charset="0"/>
              </a:rPr>
              <a:t>) in image </a:t>
            </a:r>
            <a:r>
              <a:rPr lang="en-US" altLang="en-US" sz="2300" b="1" dirty="0">
                <a:latin typeface="Times New Roman" pitchFamily="18" charset="0"/>
              </a:rPr>
              <a:t>I</a:t>
            </a:r>
            <a:r>
              <a:rPr lang="en-US" altLang="en-US" sz="2300" dirty="0">
                <a:latin typeface="Times New Roman" pitchFamily="18" charset="0"/>
              </a:rPr>
              <a:t> such </a:t>
            </a:r>
            <a:r>
              <a:rPr lang="en-US" altLang="en-US" sz="2300" dirty="0" smtClean="0">
                <a:latin typeface="Times New Roman" pitchFamily="18" charset="0"/>
              </a:rPr>
              <a:t>that</a:t>
            </a:r>
          </a:p>
          <a:p>
            <a:pPr marL="457200" indent="-457200" algn="l">
              <a:buFont typeface="+mj-lt"/>
              <a:buAutoNum type="arabicPeriod"/>
            </a:pPr>
            <a:endParaRPr lang="en-US" altLang="en-US" sz="2300" dirty="0">
              <a:latin typeface="Times New Roman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en-US" sz="2300" dirty="0" smtClean="0">
              <a:latin typeface="Times New Roman" pitchFamily="18" charset="0"/>
            </a:endParaRPr>
          </a:p>
          <a:p>
            <a:pPr algn="l"/>
            <a:r>
              <a:rPr lang="en-US" altLang="en-US" sz="2300" dirty="0" smtClean="0">
                <a:latin typeface="Times New Roman" pitchFamily="18" charset="0"/>
              </a:rPr>
              <a:t>The first strategy, a forward mapping, can leave pixels in </a:t>
            </a:r>
            <a:r>
              <a:rPr lang="en-US" altLang="en-US" sz="2300" b="1" dirty="0" smtClean="0">
                <a:latin typeface="Times New Roman" pitchFamily="18" charset="0"/>
              </a:rPr>
              <a:t>J</a:t>
            </a:r>
            <a:r>
              <a:rPr lang="en-US" altLang="en-US" sz="2300" dirty="0" smtClean="0">
                <a:latin typeface="Times New Roman" pitchFamily="18" charset="0"/>
              </a:rPr>
              <a:t> empty – a problem. The second fills in every pixel in </a:t>
            </a:r>
            <a:r>
              <a:rPr lang="en-US" altLang="en-US" sz="2300" b="1" dirty="0" smtClean="0">
                <a:latin typeface="Times New Roman" pitchFamily="18" charset="0"/>
              </a:rPr>
              <a:t>J</a:t>
            </a:r>
            <a:r>
              <a:rPr lang="en-US" altLang="en-US" sz="2300" dirty="0" smtClean="0">
                <a:latin typeface="Times New Roman" pitchFamily="18" charset="0"/>
              </a:rPr>
              <a:t> by selecting a correct value from </a:t>
            </a:r>
            <a:r>
              <a:rPr lang="en-US" altLang="en-US" sz="2300" b="1" dirty="0" smtClean="0">
                <a:latin typeface="Times New Roman" pitchFamily="18" charset="0"/>
              </a:rPr>
              <a:t>I</a:t>
            </a:r>
            <a:r>
              <a:rPr lang="en-US" altLang="en-US" sz="2300" dirty="0" smtClean="0">
                <a:latin typeface="Times New Roman" pitchFamily="18" charset="0"/>
              </a:rPr>
              <a:t>.  The second approach is a better strategy.</a:t>
            </a: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093604"/>
              </p:ext>
            </p:extLst>
          </p:nvPr>
        </p:nvGraphicFramePr>
        <p:xfrm>
          <a:off x="1362075" y="3429000"/>
          <a:ext cx="6419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5" name="Equation" r:id="rId3" imgW="4279680" imgH="253800" progId="Equation.DSMT4">
                  <p:embed/>
                </p:oleObj>
              </mc:Choice>
              <mc:Fallback>
                <p:oleObj name="Equation" r:id="rId3" imgW="4279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3429000"/>
                        <a:ext cx="64198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065984"/>
              </p:ext>
            </p:extLst>
          </p:nvPr>
        </p:nvGraphicFramePr>
        <p:xfrm>
          <a:off x="1085850" y="4549775"/>
          <a:ext cx="6972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6" name="Equation" r:id="rId5" imgW="4647960" imgH="253800" progId="Equation.DSMT4">
                  <p:embed/>
                </p:oleObj>
              </mc:Choice>
              <mc:Fallback>
                <p:oleObj name="Equation" r:id="rId5" imgW="46479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4549775"/>
                        <a:ext cx="6972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4448"/>
            <a:ext cx="7772400" cy="723900"/>
          </a:xfrm>
        </p:spPr>
        <p:txBody>
          <a:bodyPr/>
          <a:lstStyle/>
          <a:p>
            <a:r>
              <a:rPr lang="en-US" dirty="0" smtClean="0"/>
              <a:t>Bicubic Interpolation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79412" y="1739592"/>
            <a:ext cx="8383587" cy="69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Bicubic interpolation uses a third-order polynomial to estimate the unknown value.  A bicubic polynomial is defined by </a:t>
            </a:r>
            <a:endParaRPr lang="en-US" altLang="en-US" sz="2000" dirty="0">
              <a:latin typeface="Times New Roman" pitchFamily="18" charset="0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823296"/>
              </p:ext>
            </p:extLst>
          </p:nvPr>
        </p:nvGraphicFramePr>
        <p:xfrm>
          <a:off x="3049588" y="2529248"/>
          <a:ext cx="30448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50" name="Equation" r:id="rId4" imgW="1739880" imgH="444240" progId="Equation.DSMT4">
                  <p:embed/>
                </p:oleObj>
              </mc:Choice>
              <mc:Fallback>
                <p:oleObj name="Equation" r:id="rId4" imgW="17398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2529248"/>
                        <a:ext cx="3044825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81000" y="3398367"/>
            <a:ext cx="8383587" cy="100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2000" dirty="0" smtClean="0">
                <a:latin typeface="Times New Roman" pitchFamily="18" charset="0"/>
              </a:rPr>
              <a:t>This has 16 coefficients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</a:t>
            </a:r>
            <a:r>
              <a:rPr lang="en-US" altLang="en-US" sz="20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i</a:t>
            </a:r>
            <a:r>
              <a:rPr lang="en-US" altLang="en-US" sz="2000" baseline="-25000" dirty="0" err="1" smtClean="0">
                <a:latin typeface="Times New Roman" pitchFamily="18" charset="0"/>
                <a:sym typeface="Symbol" panose="05050102010706020507" pitchFamily="18" charset="2"/>
              </a:rPr>
              <a:t>,</a:t>
            </a:r>
            <a:r>
              <a:rPr lang="en-US" altLang="en-US" sz="20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j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 that are derived from the values of the image and its derivatives at the 4 pixel locations surrounding the desired point. </a:t>
            </a:r>
            <a:r>
              <a:rPr lang="en-US" altLang="en-US" sz="2000" dirty="0">
                <a:latin typeface="Times New Roman" pitchFamily="18" charset="0"/>
              </a:rPr>
              <a:t>Let </a:t>
            </a:r>
            <a:r>
              <a:rPr lang="en-US" altLang="en-US" sz="2000" i="1" dirty="0">
                <a:latin typeface="Times New Roman" pitchFamily="18" charset="0"/>
              </a:rPr>
              <a:t>A</a:t>
            </a:r>
            <a:r>
              <a:rPr lang="en-US" altLang="en-US" sz="2000" dirty="0">
                <a:latin typeface="Times New Roman" pitchFamily="18" charset="0"/>
              </a:rPr>
              <a:t> be the matrix of </a:t>
            </a:r>
            <a:r>
              <a:rPr lang="en-US" altLang="en-US" sz="2000" dirty="0" smtClean="0">
                <a:latin typeface="Times New Roman" pitchFamily="18" charset="0"/>
              </a:rPr>
              <a:t>coefficients, </a:t>
            </a:r>
            <a:r>
              <a:rPr lang="en-US" altLang="en-US" sz="2000" dirty="0">
                <a:latin typeface="Times New Roman" pitchFamily="18" charset="0"/>
              </a:rPr>
              <a:t>and </a:t>
            </a:r>
            <a:r>
              <a:rPr lang="en-US" altLang="en-US" sz="2000" i="1" dirty="0">
                <a:latin typeface="Times New Roman" pitchFamily="18" charset="0"/>
              </a:rPr>
              <a:t>C</a:t>
            </a:r>
            <a:r>
              <a:rPr lang="en-US" altLang="en-US" sz="2000" dirty="0">
                <a:latin typeface="Times New Roman" pitchFamily="18" charset="0"/>
              </a:rPr>
              <a:t> a matrix of constants defined </a:t>
            </a:r>
            <a:r>
              <a:rPr lang="en-US" altLang="en-US" sz="2000" dirty="0" smtClean="0">
                <a:latin typeface="Times New Roman" pitchFamily="18" charset="0"/>
              </a:rPr>
              <a:t>as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,</a:t>
            </a:r>
            <a:endParaRPr lang="en-US" altLang="en-US" sz="2000" dirty="0">
              <a:latin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39825" y="4495800"/>
            <a:ext cx="6864350" cy="1622425"/>
            <a:chOff x="777875" y="4495800"/>
            <a:chExt cx="6864350" cy="1622425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9268966"/>
                </p:ext>
              </p:extLst>
            </p:nvPr>
          </p:nvGraphicFramePr>
          <p:xfrm>
            <a:off x="777875" y="4495800"/>
            <a:ext cx="3489325" cy="162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51" name="Equation" r:id="rId6" imgW="1993680" imgH="927000" progId="Equation.DSMT4">
                    <p:embed/>
                  </p:oleObj>
                </mc:Choice>
                <mc:Fallback>
                  <p:oleObj name="Equation" r:id="rId6" imgW="1993680" imgH="927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7875" y="4495800"/>
                          <a:ext cx="3489325" cy="162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7078008"/>
                </p:ext>
              </p:extLst>
            </p:nvPr>
          </p:nvGraphicFramePr>
          <p:xfrm>
            <a:off x="4953000" y="4495800"/>
            <a:ext cx="2689225" cy="162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52" name="Equation" r:id="rId8" imgW="1536480" imgH="927000" progId="Equation.DSMT4">
                    <p:embed/>
                  </p:oleObj>
                </mc:Choice>
                <mc:Fallback>
                  <p:oleObj name="Equation" r:id="rId8" imgW="1536480" imgH="927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3000" y="4495800"/>
                          <a:ext cx="2689225" cy="162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4343400" y="5083119"/>
              <a:ext cx="611188" cy="390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2000" dirty="0" smtClean="0">
                  <a:latin typeface="Times New Roman" pitchFamily="18" charset="0"/>
                </a:rPr>
                <a:t>and</a:t>
              </a:r>
              <a:endParaRPr lang="en-US" altLang="en-US" sz="2000" dirty="0">
                <a:latin typeface="Times New Roman" pitchFamily="18" charset="0"/>
              </a:endParaRPr>
            </a:p>
          </p:txBody>
        </p:sp>
      </p:grpSp>
      <p:sp>
        <p:nvSpPr>
          <p:cNvPr id="15" name="Date Placeholder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10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617" y="924448"/>
            <a:ext cx="7772400" cy="723900"/>
          </a:xfrm>
        </p:spPr>
        <p:txBody>
          <a:bodyPr/>
          <a:lstStyle/>
          <a:p>
            <a:r>
              <a:rPr lang="en-US" dirty="0" smtClean="0"/>
              <a:t>Bicubic Interpolation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83617" y="1837447"/>
            <a:ext cx="8383587" cy="39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Let </a:t>
            </a:r>
            <a:r>
              <a:rPr lang="en-US" altLang="en-US" sz="2000" i="1" dirty="0" smtClean="0">
                <a:latin typeface="Times New Roman" pitchFamily="18" charset="0"/>
              </a:rPr>
              <a:t>D</a:t>
            </a:r>
            <a:r>
              <a:rPr lang="en-US" altLang="en-US" sz="2000" dirty="0" smtClean="0">
                <a:latin typeface="Times New Roman" pitchFamily="18" charset="0"/>
              </a:rPr>
              <a:t> be the matrix of image values and derivatives,</a:t>
            </a:r>
            <a:endParaRPr lang="en-US" altLang="en-US" sz="2000" dirty="0">
              <a:latin typeface="Times New Roman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83617" y="4273156"/>
            <a:ext cx="8383587" cy="39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>
                <a:latin typeface="Times New Roman" pitchFamily="18" charset="0"/>
              </a:rPr>
              <a:t>Then the 16 </a:t>
            </a:r>
            <a:r>
              <a:rPr lang="en-US" altLang="en-US" sz="2000" dirty="0" smtClean="0">
                <a:latin typeface="Times New Roman" pitchFamily="18" charset="0"/>
              </a:rPr>
              <a:t>coefficients,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</a:t>
            </a:r>
            <a:r>
              <a:rPr lang="en-US" altLang="en-US" sz="20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i</a:t>
            </a:r>
            <a:r>
              <a:rPr lang="en-US" altLang="en-US" sz="2000" baseline="-25000" dirty="0" smtClean="0">
                <a:latin typeface="Times New Roman" pitchFamily="18" charset="0"/>
                <a:sym typeface="Symbol" panose="05050102010706020507" pitchFamily="18" charset="2"/>
              </a:rPr>
              <a:t>,</a:t>
            </a:r>
            <a:r>
              <a:rPr lang="en-US" altLang="en-US" sz="1000" baseline="-25000" dirty="0" smtClean="0">
                <a:latin typeface="Times New Roman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baseline="-25000" dirty="0" smtClean="0">
                <a:latin typeface="Times New Roman" pitchFamily="18" charset="0"/>
                <a:sym typeface="Symbol" panose="05050102010706020507" pitchFamily="18" charset="2"/>
              </a:rPr>
              <a:t>j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 , for </a:t>
            </a:r>
            <a:r>
              <a:rPr lang="en-US" altLang="en-US" sz="2000" i="1" dirty="0" err="1" smtClean="0">
                <a:latin typeface="Times New Roman" pitchFamily="18" charset="0"/>
                <a:sym typeface="Symbol" panose="05050102010706020507" pitchFamily="18" charset="2"/>
              </a:rPr>
              <a:t>i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,</a:t>
            </a:r>
            <a:r>
              <a:rPr lang="en-US" altLang="en-US" sz="1000" dirty="0" smtClean="0">
                <a:latin typeface="Times New Roman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 smtClean="0">
                <a:latin typeface="Times New Roman" pitchFamily="18" charset="0"/>
                <a:sym typeface="Symbol" panose="05050102010706020507" pitchFamily="18" charset="2"/>
              </a:rPr>
              <a:t>j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  {0,1,2,3} </a:t>
            </a:r>
            <a:r>
              <a:rPr lang="en-US" altLang="en-US" sz="2000" dirty="0" smtClean="0">
                <a:latin typeface="Times New Roman" pitchFamily="18" charset="0"/>
              </a:rPr>
              <a:t>are given by</a:t>
            </a:r>
            <a:endParaRPr lang="en-US" altLang="en-US" sz="2000" dirty="0">
              <a:latin typeface="Times New Roman" pitchFamily="18" charset="0"/>
            </a:endParaRPr>
          </a:p>
        </p:txBody>
      </p:sp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897849"/>
              </p:ext>
            </p:extLst>
          </p:nvPr>
        </p:nvGraphicFramePr>
        <p:xfrm>
          <a:off x="3983038" y="4852891"/>
          <a:ext cx="11779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8" name="Equation" r:id="rId3" imgW="672840" imgH="203040" progId="Equation.DSMT4">
                  <p:embed/>
                </p:oleObj>
              </mc:Choice>
              <mc:Fallback>
                <p:oleObj name="Equation" r:id="rId3" imgW="672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038" y="4852891"/>
                        <a:ext cx="11779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455758"/>
              </p:ext>
            </p:extLst>
          </p:nvPr>
        </p:nvGraphicFramePr>
        <p:xfrm>
          <a:off x="871538" y="2417182"/>
          <a:ext cx="7400925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9" name="Equation" r:id="rId5" imgW="4228920" imgH="952200" progId="Equation.DSMT4">
                  <p:embed/>
                </p:oleObj>
              </mc:Choice>
              <mc:Fallback>
                <p:oleObj name="Equation" r:id="rId5" imgW="4228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2417182"/>
                        <a:ext cx="7400925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383617" y="5397588"/>
            <a:ext cx="8383587" cy="69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The derivatives in </a:t>
            </a:r>
            <a:r>
              <a:rPr lang="en-US" altLang="en-US" sz="2000" i="1" dirty="0" smtClean="0">
                <a:latin typeface="Times New Roman" pitchFamily="18" charset="0"/>
              </a:rPr>
              <a:t>D</a:t>
            </a:r>
            <a:r>
              <a:rPr lang="en-US" altLang="en-US" sz="2000" dirty="0" smtClean="0">
                <a:latin typeface="Times New Roman" pitchFamily="18" charset="0"/>
              </a:rPr>
              <a:t> are computed by central differences as shown in the next slides.</a:t>
            </a:r>
            <a:endParaRPr lang="en-US" altLang="en-US" sz="2000" dirty="0">
              <a:latin typeface="Times New Roman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1600200" y="2457450"/>
            <a:ext cx="2819400" cy="7620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447800" y="3257550"/>
            <a:ext cx="3095625" cy="8191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800600" y="2388607"/>
            <a:ext cx="3200400" cy="840368"/>
          </a:xfrm>
          <a:prstGeom prst="rect">
            <a:avLst/>
          </a:prstGeom>
          <a:noFill/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33925" y="3257550"/>
            <a:ext cx="3324226" cy="826507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0" y="2107168"/>
            <a:ext cx="126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</a:rPr>
              <a:t>pixel values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24486" y="2107168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column derivatives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3303" y="4031573"/>
            <a:ext cx="161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row derivatives</a:t>
            </a:r>
            <a:endParaRPr 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07262" y="4031573"/>
            <a:ext cx="17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cross derivatives</a:t>
            </a:r>
            <a:endParaRPr lang="en-US" sz="1800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1347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8538"/>
            <a:ext cx="8153400" cy="57943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3200" smtClean="0"/>
              <a:t>Resampling Through Bicubic Interpolation </a:t>
            </a:r>
          </a:p>
        </p:txBody>
      </p:sp>
      <p:grpSp>
        <p:nvGrpSpPr>
          <p:cNvPr id="107525" name="Group 3"/>
          <p:cNvGrpSpPr>
            <a:grpSpLocks/>
          </p:cNvGrpSpPr>
          <p:nvPr/>
        </p:nvGrpSpPr>
        <p:grpSpPr bwMode="auto">
          <a:xfrm>
            <a:off x="4433888" y="1747838"/>
            <a:ext cx="4056062" cy="4253190"/>
            <a:chOff x="3072" y="1248"/>
            <a:chExt cx="2811" cy="3037"/>
          </a:xfrm>
        </p:grpSpPr>
        <p:grpSp>
          <p:nvGrpSpPr>
            <p:cNvPr id="107543" name="Group 4"/>
            <p:cNvGrpSpPr>
              <a:grpSpLocks/>
            </p:cNvGrpSpPr>
            <p:nvPr/>
          </p:nvGrpSpPr>
          <p:grpSpPr bwMode="auto">
            <a:xfrm>
              <a:off x="3072" y="1248"/>
              <a:ext cx="1157" cy="1504"/>
              <a:chOff x="3072" y="1248"/>
              <a:chExt cx="1157" cy="1504"/>
            </a:xfrm>
          </p:grpSpPr>
          <p:pic>
            <p:nvPicPr>
              <p:cNvPr id="107553" name="Picture 5" descr="BicubicInterpGrid_03_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2" y="1248"/>
                <a:ext cx="1157" cy="1157"/>
              </a:xfrm>
              <a:prstGeom prst="rect">
                <a:avLst/>
              </a:prstGeom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07554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7279742"/>
                  </p:ext>
                </p:extLst>
              </p:nvPr>
            </p:nvGraphicFramePr>
            <p:xfrm>
              <a:off x="3380" y="2487"/>
              <a:ext cx="540" cy="2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03" name="Equation" r:id="rId4" imgW="495000" imgH="241200" progId="Equation.DSMT4">
                      <p:embed/>
                    </p:oleObj>
                  </mc:Choice>
                  <mc:Fallback>
                    <p:oleObj name="Equation" r:id="rId4" imgW="495000" imgH="241200" progId="Equation.DSMT4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80" y="2487"/>
                            <a:ext cx="540" cy="2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7544" name="Group 7"/>
            <p:cNvGrpSpPr>
              <a:grpSpLocks/>
            </p:cNvGrpSpPr>
            <p:nvPr/>
          </p:nvGrpSpPr>
          <p:grpSpPr bwMode="auto">
            <a:xfrm>
              <a:off x="4726" y="1248"/>
              <a:ext cx="1157" cy="1504"/>
              <a:chOff x="4726" y="1248"/>
              <a:chExt cx="1157" cy="1504"/>
            </a:xfrm>
          </p:grpSpPr>
          <p:pic>
            <p:nvPicPr>
              <p:cNvPr id="107551" name="Picture 8" descr="BicubicInterpGrid_03_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6" y="1248"/>
                <a:ext cx="1157" cy="1157"/>
              </a:xfrm>
              <a:prstGeom prst="rect">
                <a:avLst/>
              </a:prstGeom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07552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9612575"/>
                  </p:ext>
                </p:extLst>
              </p:nvPr>
            </p:nvGraphicFramePr>
            <p:xfrm>
              <a:off x="4931" y="2487"/>
              <a:ext cx="747" cy="2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04" name="Equation" r:id="rId7" imgW="685800" imgH="241200" progId="Equation.DSMT4">
                      <p:embed/>
                    </p:oleObj>
                  </mc:Choice>
                  <mc:Fallback>
                    <p:oleObj name="Equation" r:id="rId7" imgW="685800" imgH="241200" progId="Equation.DSMT4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31" y="2487"/>
                            <a:ext cx="747" cy="2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7545" name="Group 10"/>
            <p:cNvGrpSpPr>
              <a:grpSpLocks/>
            </p:cNvGrpSpPr>
            <p:nvPr/>
          </p:nvGrpSpPr>
          <p:grpSpPr bwMode="auto">
            <a:xfrm>
              <a:off x="4726" y="2784"/>
              <a:ext cx="1157" cy="1501"/>
              <a:chOff x="4726" y="2784"/>
              <a:chExt cx="1157" cy="1501"/>
            </a:xfrm>
          </p:grpSpPr>
          <p:pic>
            <p:nvPicPr>
              <p:cNvPr id="107549" name="Picture 11" descr="BicubicInterpGrid_03_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6" y="2784"/>
                <a:ext cx="1157" cy="1157"/>
              </a:xfrm>
              <a:prstGeom prst="rect">
                <a:avLst/>
              </a:prstGeom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07550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4293570"/>
                  </p:ext>
                </p:extLst>
              </p:nvPr>
            </p:nvGraphicFramePr>
            <p:xfrm>
              <a:off x="4826" y="4024"/>
              <a:ext cx="956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05" name="Equation" r:id="rId10" imgW="876240" imgH="241200" progId="Equation.DSMT4">
                      <p:embed/>
                    </p:oleObj>
                  </mc:Choice>
                  <mc:Fallback>
                    <p:oleObj name="Equation" r:id="rId10" imgW="876240" imgH="241200" progId="Equation.DSMT4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6" y="4024"/>
                            <a:ext cx="956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7546" name="Group 13"/>
            <p:cNvGrpSpPr>
              <a:grpSpLocks/>
            </p:cNvGrpSpPr>
            <p:nvPr/>
          </p:nvGrpSpPr>
          <p:grpSpPr bwMode="auto">
            <a:xfrm>
              <a:off x="3072" y="2784"/>
              <a:ext cx="1157" cy="1501"/>
              <a:chOff x="3072" y="2784"/>
              <a:chExt cx="1157" cy="1501"/>
            </a:xfrm>
          </p:grpSpPr>
          <p:pic>
            <p:nvPicPr>
              <p:cNvPr id="107547" name="Picture 14" descr="BicubicInterpGrid_03_4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2" y="2784"/>
                <a:ext cx="1157" cy="1157"/>
              </a:xfrm>
              <a:prstGeom prst="rect">
                <a:avLst/>
              </a:prstGeom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07548" name="Object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3565536"/>
                  </p:ext>
                </p:extLst>
              </p:nvPr>
            </p:nvGraphicFramePr>
            <p:xfrm>
              <a:off x="3274" y="4024"/>
              <a:ext cx="748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06" name="Equation" r:id="rId13" imgW="685800" imgH="241200" progId="Equation.DSMT4">
                      <p:embed/>
                    </p:oleObj>
                  </mc:Choice>
                  <mc:Fallback>
                    <p:oleObj name="Equation" r:id="rId13" imgW="685800" imgH="241200" progId="Equation.DSMT4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4" y="4024"/>
                            <a:ext cx="748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07526" name="Text Box 16"/>
          <p:cNvSpPr txBox="1">
            <a:spLocks noChangeArrowheads="1"/>
          </p:cNvSpPr>
          <p:nvPr/>
        </p:nvSpPr>
        <p:spPr bwMode="auto">
          <a:xfrm>
            <a:off x="484188" y="1681163"/>
            <a:ext cx="250825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b="1">
                <a:latin typeface="Script MT Bold" pitchFamily="66" charset="0"/>
              </a:rPr>
              <a:t>N</a:t>
            </a:r>
            <a:r>
              <a:rPr lang="en-US" altLang="en-US" sz="1800">
                <a:latin typeface="Times New Roman" pitchFamily="18" charset="0"/>
              </a:rPr>
              <a:t>(</a:t>
            </a:r>
            <a:r>
              <a:rPr lang="en-US" altLang="en-US" sz="1800" i="1">
                <a:latin typeface="Times New Roman" pitchFamily="18" charset="0"/>
              </a:rPr>
              <a:t>r</a:t>
            </a:r>
            <a:r>
              <a:rPr lang="en-US" altLang="en-US" sz="1800">
                <a:latin typeface="Times New Roman" pitchFamily="18" charset="0"/>
              </a:rPr>
              <a:t>,</a:t>
            </a:r>
            <a:r>
              <a:rPr lang="en-US" altLang="en-US" sz="1800" i="1">
                <a:latin typeface="Times New Roman" pitchFamily="18" charset="0"/>
              </a:rPr>
              <a:t>c</a:t>
            </a:r>
            <a:r>
              <a:rPr lang="en-US" altLang="en-US" sz="1800">
                <a:latin typeface="Times New Roman" pitchFamily="18" charset="0"/>
              </a:rPr>
              <a:t>) is the 8-pixel neighborhood of (</a:t>
            </a:r>
            <a:r>
              <a:rPr lang="en-US" altLang="en-US" sz="1800" i="1">
                <a:latin typeface="Times New Roman" pitchFamily="18" charset="0"/>
              </a:rPr>
              <a:t>r</a:t>
            </a:r>
            <a:r>
              <a:rPr lang="en-US" altLang="en-US" sz="1800">
                <a:latin typeface="Times New Roman" pitchFamily="18" charset="0"/>
              </a:rPr>
              <a:t>,</a:t>
            </a:r>
            <a:r>
              <a:rPr lang="en-US" altLang="en-US" sz="1800" i="1">
                <a:latin typeface="Times New Roman" pitchFamily="18" charset="0"/>
              </a:rPr>
              <a:t>c</a:t>
            </a:r>
            <a:r>
              <a:rPr lang="en-US" altLang="en-US" sz="1800">
                <a:latin typeface="Times New Roman" pitchFamily="18" charset="0"/>
              </a:rPr>
              <a:t>).</a:t>
            </a:r>
          </a:p>
        </p:txBody>
      </p:sp>
      <p:graphicFrame>
        <p:nvGraphicFramePr>
          <p:cNvPr id="1075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122900"/>
              </p:ext>
            </p:extLst>
          </p:nvPr>
        </p:nvGraphicFramePr>
        <p:xfrm>
          <a:off x="742950" y="2476500"/>
          <a:ext cx="33147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07" name="Equation" r:id="rId15" imgW="2209680" imgH="1371600" progId="Equation.DSMT4">
                  <p:embed/>
                </p:oleObj>
              </mc:Choice>
              <mc:Fallback>
                <p:oleObj name="Equation" r:id="rId15" imgW="2209680" imgH="1371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2476500"/>
                        <a:ext cx="33147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0" name="Rectangle 19"/>
          <p:cNvSpPr>
            <a:spLocks noChangeAspect="1" noChangeArrowheads="1"/>
          </p:cNvSpPr>
          <p:nvPr/>
        </p:nvSpPr>
        <p:spPr bwMode="auto">
          <a:xfrm>
            <a:off x="1011238" y="4773613"/>
            <a:ext cx="1828800" cy="12366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107531" name="Group 20"/>
          <p:cNvGrpSpPr>
            <a:grpSpLocks noChangeAspect="1"/>
          </p:cNvGrpSpPr>
          <p:nvPr/>
        </p:nvGrpSpPr>
        <p:grpSpPr bwMode="auto">
          <a:xfrm>
            <a:off x="1185574" y="4872186"/>
            <a:ext cx="1489364" cy="1041753"/>
            <a:chOff x="480" y="3345"/>
            <a:chExt cx="1290" cy="930"/>
          </a:xfrm>
        </p:grpSpPr>
        <p:graphicFrame>
          <p:nvGraphicFramePr>
            <p:cNvPr id="10753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2991485"/>
                </p:ext>
              </p:extLst>
            </p:nvPr>
          </p:nvGraphicFramePr>
          <p:xfrm>
            <a:off x="1001" y="3345"/>
            <a:ext cx="769" cy="9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908" name="Equation" r:id="rId17" imgW="609480" imgH="736560" progId="Equation.DSMT4">
                    <p:embed/>
                  </p:oleObj>
                </mc:Choice>
                <mc:Fallback>
                  <p:oleObj name="Equation" r:id="rId17" imgW="609480" imgH="73656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1" y="3345"/>
                          <a:ext cx="769" cy="9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7533" name="Group 22"/>
            <p:cNvGrpSpPr>
              <a:grpSpLocks noChangeAspect="1"/>
            </p:cNvGrpSpPr>
            <p:nvPr/>
          </p:nvGrpSpPr>
          <p:grpSpPr bwMode="auto">
            <a:xfrm>
              <a:off x="480" y="3392"/>
              <a:ext cx="480" cy="834"/>
              <a:chOff x="576" y="3396"/>
              <a:chExt cx="480" cy="834"/>
            </a:xfrm>
          </p:grpSpPr>
          <p:grpSp>
            <p:nvGrpSpPr>
              <p:cNvPr id="107534" name="Group 23"/>
              <p:cNvGrpSpPr>
                <a:grpSpLocks noChangeAspect="1"/>
              </p:cNvGrpSpPr>
              <p:nvPr/>
            </p:nvGrpSpPr>
            <p:grpSpPr bwMode="auto">
              <a:xfrm>
                <a:off x="576" y="3396"/>
                <a:ext cx="472" cy="240"/>
                <a:chOff x="1688" y="3408"/>
                <a:chExt cx="472" cy="240"/>
              </a:xfrm>
            </p:grpSpPr>
            <p:sp>
              <p:nvSpPr>
                <p:cNvPr id="107541" name="Rectangl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1688" y="3408"/>
                  <a:ext cx="240" cy="24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7542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2016" y="3528"/>
                  <a:ext cx="144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7535" name="Group 26"/>
              <p:cNvGrpSpPr>
                <a:grpSpLocks noChangeAspect="1"/>
              </p:cNvGrpSpPr>
              <p:nvPr/>
            </p:nvGrpSpPr>
            <p:grpSpPr bwMode="auto">
              <a:xfrm>
                <a:off x="576" y="3690"/>
                <a:ext cx="480" cy="240"/>
                <a:chOff x="1680" y="3720"/>
                <a:chExt cx="480" cy="240"/>
              </a:xfrm>
            </p:grpSpPr>
            <p:sp>
              <p:nvSpPr>
                <p:cNvPr id="107539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1680" y="3720"/>
                  <a:ext cx="240" cy="240"/>
                </a:xfrm>
                <a:prstGeom prst="rect">
                  <a:avLst/>
                </a:prstGeom>
                <a:solidFill>
                  <a:srgbClr val="6699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7540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2016" y="3840"/>
                  <a:ext cx="144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7536" name="Group 29"/>
              <p:cNvGrpSpPr>
                <a:grpSpLocks noChangeAspect="1"/>
              </p:cNvGrpSpPr>
              <p:nvPr/>
            </p:nvGrpSpPr>
            <p:grpSpPr bwMode="auto">
              <a:xfrm>
                <a:off x="576" y="3990"/>
                <a:ext cx="480" cy="240"/>
                <a:chOff x="1680" y="4032"/>
                <a:chExt cx="480" cy="240"/>
              </a:xfrm>
            </p:grpSpPr>
            <p:sp>
              <p:nvSpPr>
                <p:cNvPr id="107537" name="Rectangl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1680" y="4032"/>
                  <a:ext cx="240" cy="240"/>
                </a:xfrm>
                <a:prstGeom prst="rect">
                  <a:avLst/>
                </a:prstGeom>
                <a:solidFill>
                  <a:srgbClr val="99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7538" name="Line 31"/>
                <p:cNvSpPr>
                  <a:spLocks noChangeAspect="1" noChangeShapeType="1"/>
                </p:cNvSpPr>
                <p:nvPr/>
              </p:nvSpPr>
              <p:spPr bwMode="auto">
                <a:xfrm>
                  <a:off x="2016" y="4152"/>
                  <a:ext cx="144" cy="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7" name="Picture 2" descr="BicubicInterpGrid_03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2041525"/>
            <a:ext cx="3336925" cy="3238500"/>
          </a:xfrm>
          <a:prstGeom prst="rect">
            <a:avLst/>
          </a:prstGeom>
          <a:noFill/>
          <a:ln>
            <a:noFill/>
          </a:ln>
          <a:effectLst>
            <a:outerShdw blurRad="63500" dist="88900" dir="81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8538"/>
            <a:ext cx="8153400" cy="579437"/>
          </a:xfrm>
        </p:spPr>
        <p:txBody>
          <a:bodyPr>
            <a:spAutoFit/>
          </a:bodyPr>
          <a:lstStyle/>
          <a:p>
            <a:r>
              <a:rPr lang="en-US" altLang="en-US" sz="3200" smtClean="0"/>
              <a:t>Resampling Through Bicubic Interpolation </a:t>
            </a:r>
          </a:p>
        </p:txBody>
      </p:sp>
      <p:graphicFrame>
        <p:nvGraphicFramePr>
          <p:cNvPr id="108550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61" name="Equation" r:id="rId4" imgW="152268" imgH="317225" progId="Equation.3">
                  <p:embed/>
                </p:oleObj>
              </mc:Choice>
              <mc:Fallback>
                <p:oleObj name="Equation" r:id="rId4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828439"/>
              </p:ext>
            </p:extLst>
          </p:nvPr>
        </p:nvGraphicFramePr>
        <p:xfrm>
          <a:off x="388937" y="2909358"/>
          <a:ext cx="322421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62" name="Equation" r:id="rId6" imgW="2247840" imgH="266400" progId="Equation.DSMT4">
                  <p:embed/>
                </p:oleObj>
              </mc:Choice>
              <mc:Fallback>
                <p:oleObj name="Equation" r:id="rId6" imgW="2247840" imgH="266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 l="-1956" t="-28000" r="-1956" b="-28000"/>
                      <a:stretch>
                        <a:fillRect/>
                      </a:stretch>
                    </p:blipFill>
                    <p:spPr bwMode="auto">
                      <a:xfrm>
                        <a:off x="388937" y="2909358"/>
                        <a:ext cx="3224212" cy="555625"/>
                      </a:xfrm>
                      <a:prstGeom prst="rect">
                        <a:avLst/>
                      </a:prstGeom>
                      <a:solidFill>
                        <a:srgbClr val="FFE0E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734083"/>
              </p:ext>
            </p:extLst>
          </p:nvPr>
        </p:nvGraphicFramePr>
        <p:xfrm>
          <a:off x="388936" y="4364037"/>
          <a:ext cx="366553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63" name="Equation" r:id="rId8" imgW="2590560" imgH="533160" progId="Equation.DSMT4">
                  <p:embed/>
                </p:oleObj>
              </mc:Choice>
              <mc:Fallback>
                <p:oleObj name="Equation" r:id="rId8" imgW="25905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 l="-1659" t="-14409" r="-1659" b="-14409"/>
                      <a:stretch>
                        <a:fillRect/>
                      </a:stretch>
                    </p:blipFill>
                    <p:spPr bwMode="auto">
                      <a:xfrm>
                        <a:off x="388936" y="4364037"/>
                        <a:ext cx="3665537" cy="9112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042909"/>
              </p:ext>
            </p:extLst>
          </p:nvPr>
        </p:nvGraphicFramePr>
        <p:xfrm>
          <a:off x="388937" y="3637491"/>
          <a:ext cx="322262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64" name="Equation" r:id="rId10" imgW="2247840" imgH="266400" progId="Equation.DSMT4">
                  <p:embed/>
                </p:oleObj>
              </mc:Choice>
              <mc:Fallback>
                <p:oleObj name="Equation" r:id="rId10" imgW="2247840" imgH="266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 l="-1956" t="-28000" r="-1956" b="-28000"/>
                      <a:stretch>
                        <a:fillRect/>
                      </a:stretch>
                    </p:blipFill>
                    <p:spPr bwMode="auto">
                      <a:xfrm>
                        <a:off x="388937" y="3637491"/>
                        <a:ext cx="3222625" cy="554037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415247"/>
              </p:ext>
            </p:extLst>
          </p:nvPr>
        </p:nvGraphicFramePr>
        <p:xfrm>
          <a:off x="390525" y="2055813"/>
          <a:ext cx="96202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65" name="Equation" r:id="rId12" imgW="495000" imgH="241200" progId="Equation.DSMT4">
                  <p:embed/>
                </p:oleObj>
              </mc:Choice>
              <mc:Fallback>
                <p:oleObj name="Equation" r:id="rId12" imgW="495000" imgH="241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 l="-11728" t="-42404" r="-11728" b="-42404"/>
                      <a:stretch>
                        <a:fillRect/>
                      </a:stretch>
                    </p:blipFill>
                    <p:spPr bwMode="auto">
                      <a:xfrm>
                        <a:off x="390525" y="2055813"/>
                        <a:ext cx="962025" cy="6810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8538"/>
            <a:ext cx="8153400" cy="579437"/>
          </a:xfrm>
        </p:spPr>
        <p:txBody>
          <a:bodyPr>
            <a:spAutoFit/>
          </a:bodyPr>
          <a:lstStyle/>
          <a:p>
            <a:r>
              <a:rPr lang="en-US" altLang="en-US" sz="3200" smtClean="0"/>
              <a:t>Resampling Through Bicubic Interpolation </a:t>
            </a:r>
          </a:p>
        </p:txBody>
      </p:sp>
      <p:graphicFrame>
        <p:nvGraphicFramePr>
          <p:cNvPr id="109573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85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575" name="Picture 2" descr="BicubicInterpGrid_03_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2038350"/>
            <a:ext cx="3336925" cy="3238500"/>
          </a:xfrm>
          <a:prstGeom prst="rect">
            <a:avLst/>
          </a:prstGeom>
          <a:noFill/>
          <a:ln>
            <a:noFill/>
          </a:ln>
          <a:effectLst>
            <a:outerShdw blurRad="63500" dist="88900" dir="81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957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404861"/>
              </p:ext>
            </p:extLst>
          </p:nvPr>
        </p:nvGraphicFramePr>
        <p:xfrm>
          <a:off x="388936" y="2057400"/>
          <a:ext cx="133350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86" name="Equation" r:id="rId6" imgW="685800" imgH="241200" progId="Equation.DSMT4">
                  <p:embed/>
                </p:oleObj>
              </mc:Choice>
              <mc:Fallback>
                <p:oleObj name="Equation" r:id="rId6" imgW="685800" imgH="241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 l="-11728" t="-42404" r="-11728" b="-42404"/>
                      <a:stretch>
                        <a:fillRect/>
                      </a:stretch>
                    </p:blipFill>
                    <p:spPr bwMode="auto">
                      <a:xfrm>
                        <a:off x="388936" y="2057400"/>
                        <a:ext cx="1333500" cy="6810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270053"/>
              </p:ext>
            </p:extLst>
          </p:nvPr>
        </p:nvGraphicFramePr>
        <p:xfrm>
          <a:off x="387350" y="2910946"/>
          <a:ext cx="40036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87" name="Equation" r:id="rId8" imgW="2793960" imgH="266400" progId="Equation.DSMT4">
                  <p:embed/>
                </p:oleObj>
              </mc:Choice>
              <mc:Fallback>
                <p:oleObj name="Equation" r:id="rId8" imgW="2793960" imgH="266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 l="-1878" t="-28000" r="-1878" b="-28000"/>
                      <a:stretch>
                        <a:fillRect/>
                      </a:stretch>
                    </p:blipFill>
                    <p:spPr bwMode="auto">
                      <a:xfrm>
                        <a:off x="387350" y="2910946"/>
                        <a:ext cx="4003675" cy="558800"/>
                      </a:xfrm>
                      <a:prstGeom prst="rect">
                        <a:avLst/>
                      </a:prstGeom>
                      <a:solidFill>
                        <a:srgbClr val="FFE0E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083995"/>
              </p:ext>
            </p:extLst>
          </p:nvPr>
        </p:nvGraphicFramePr>
        <p:xfrm>
          <a:off x="387350" y="3642255"/>
          <a:ext cx="32575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88" name="Equation" r:id="rId10" imgW="2273040" imgH="266400" progId="Equation.DSMT4">
                  <p:embed/>
                </p:oleObj>
              </mc:Choice>
              <mc:Fallback>
                <p:oleObj name="Equation" r:id="rId10" imgW="2273040" imgH="266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 l="-1956" t="-28000" r="-1956" b="-28000"/>
                      <a:stretch>
                        <a:fillRect/>
                      </a:stretch>
                    </p:blipFill>
                    <p:spPr bwMode="auto">
                      <a:xfrm>
                        <a:off x="387350" y="3642255"/>
                        <a:ext cx="3257550" cy="554037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443177"/>
              </p:ext>
            </p:extLst>
          </p:nvPr>
        </p:nvGraphicFramePr>
        <p:xfrm>
          <a:off x="388936" y="4368800"/>
          <a:ext cx="36988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89" name="Equation" r:id="rId12" imgW="2616120" imgH="533160" progId="Equation.DSMT4">
                  <p:embed/>
                </p:oleObj>
              </mc:Choice>
              <mc:Fallback>
                <p:oleObj name="Equation" r:id="rId12" imgW="2616120" imgH="533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 l="-1659" t="-14409" r="-1659" b="-14409"/>
                      <a:stretch>
                        <a:fillRect/>
                      </a:stretch>
                    </p:blipFill>
                    <p:spPr bwMode="auto">
                      <a:xfrm>
                        <a:off x="388936" y="4368800"/>
                        <a:ext cx="3698875" cy="9112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8538"/>
            <a:ext cx="8153400" cy="579437"/>
          </a:xfrm>
        </p:spPr>
        <p:txBody>
          <a:bodyPr>
            <a:spAutoFit/>
          </a:bodyPr>
          <a:lstStyle/>
          <a:p>
            <a:r>
              <a:rPr lang="en-US" altLang="en-US" sz="3200" smtClean="0"/>
              <a:t>Resampling Through Bicubic Interpolation </a:t>
            </a:r>
          </a:p>
        </p:txBody>
      </p:sp>
      <p:graphicFrame>
        <p:nvGraphicFramePr>
          <p:cNvPr id="110597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04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0599" name="Picture 2" descr="BicubicInterpGrid_03_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2038350"/>
            <a:ext cx="3336925" cy="3238500"/>
          </a:xfrm>
          <a:prstGeom prst="rect">
            <a:avLst/>
          </a:prstGeom>
          <a:noFill/>
          <a:ln>
            <a:noFill/>
          </a:ln>
          <a:effectLst>
            <a:outerShdw blurRad="63500" dist="88900" dir="81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060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224678"/>
              </p:ext>
            </p:extLst>
          </p:nvPr>
        </p:nvGraphicFramePr>
        <p:xfrm>
          <a:off x="388936" y="2057400"/>
          <a:ext cx="170338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05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 l="-11728" t="-42404" r="-11728" b="-42404"/>
                      <a:stretch>
                        <a:fillRect/>
                      </a:stretch>
                    </p:blipFill>
                    <p:spPr bwMode="auto">
                      <a:xfrm>
                        <a:off x="388936" y="2057400"/>
                        <a:ext cx="1703388" cy="6794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224498"/>
              </p:ext>
            </p:extLst>
          </p:nvPr>
        </p:nvGraphicFramePr>
        <p:xfrm>
          <a:off x="390525" y="2909359"/>
          <a:ext cx="4059237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06" name="Equation" r:id="rId8" imgW="2831760" imgH="266400" progId="Equation.DSMT4">
                  <p:embed/>
                </p:oleObj>
              </mc:Choice>
              <mc:Fallback>
                <p:oleObj name="Equation" r:id="rId8" imgW="2831760" imgH="266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 l="-1956" t="-28000" r="-1956" b="-28000"/>
                      <a:stretch>
                        <a:fillRect/>
                      </a:stretch>
                    </p:blipFill>
                    <p:spPr bwMode="auto">
                      <a:xfrm>
                        <a:off x="390525" y="2909359"/>
                        <a:ext cx="4059237" cy="554037"/>
                      </a:xfrm>
                      <a:prstGeom prst="rect">
                        <a:avLst/>
                      </a:prstGeom>
                      <a:solidFill>
                        <a:srgbClr val="FFE0E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849369"/>
              </p:ext>
            </p:extLst>
          </p:nvPr>
        </p:nvGraphicFramePr>
        <p:xfrm>
          <a:off x="388938" y="3635905"/>
          <a:ext cx="4059237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07" name="Equation" r:id="rId10" imgW="2831760" imgH="266400" progId="Equation.DSMT4">
                  <p:embed/>
                </p:oleObj>
              </mc:Choice>
              <mc:Fallback>
                <p:oleObj name="Equation" r:id="rId10" imgW="2831760" imgH="266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 l="-1956" t="-28000" r="-1956" b="-28000"/>
                      <a:stretch>
                        <a:fillRect/>
                      </a:stretch>
                    </p:blipFill>
                    <p:spPr bwMode="auto">
                      <a:xfrm>
                        <a:off x="388938" y="3635905"/>
                        <a:ext cx="4059237" cy="554037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511306"/>
              </p:ext>
            </p:extLst>
          </p:nvPr>
        </p:nvGraphicFramePr>
        <p:xfrm>
          <a:off x="390525" y="4362450"/>
          <a:ext cx="397033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08" name="Equation" r:id="rId12" imgW="2806560" imgH="533160" progId="Equation.DSMT4">
                  <p:embed/>
                </p:oleObj>
              </mc:Choice>
              <mc:Fallback>
                <p:oleObj name="Equation" r:id="rId12" imgW="2806560" imgH="533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 l="-1659" t="-14409" r="-1659" b="-14409"/>
                      <a:stretch>
                        <a:fillRect/>
                      </a:stretch>
                    </p:blipFill>
                    <p:spPr bwMode="auto">
                      <a:xfrm>
                        <a:off x="390525" y="4362450"/>
                        <a:ext cx="3970337" cy="9112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0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8538"/>
            <a:ext cx="8153400" cy="579437"/>
          </a:xfrm>
        </p:spPr>
        <p:txBody>
          <a:bodyPr>
            <a:spAutoFit/>
          </a:bodyPr>
          <a:lstStyle/>
          <a:p>
            <a:r>
              <a:rPr lang="en-US" altLang="en-US" sz="3200" dirty="0" smtClean="0"/>
              <a:t>Resampling Through Bicubic Interpolation </a:t>
            </a:r>
          </a:p>
        </p:txBody>
      </p:sp>
      <p:graphicFrame>
        <p:nvGraphicFramePr>
          <p:cNvPr id="111621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3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1623" name="Picture 2" descr="BicubicInterpGrid_03_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2038350"/>
            <a:ext cx="3336925" cy="3238500"/>
          </a:xfrm>
          <a:prstGeom prst="rect">
            <a:avLst/>
          </a:prstGeom>
          <a:noFill/>
          <a:ln>
            <a:noFill/>
          </a:ln>
          <a:effectLst>
            <a:outerShdw blurRad="63500" dist="88900" dir="81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162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241137"/>
              </p:ext>
            </p:extLst>
          </p:nvPr>
        </p:nvGraphicFramePr>
        <p:xfrm>
          <a:off x="390525" y="2054225"/>
          <a:ext cx="133191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4" name="Equation" r:id="rId6" imgW="685800" imgH="241200" progId="Equation.DSMT4">
                  <p:embed/>
                </p:oleObj>
              </mc:Choice>
              <mc:Fallback>
                <p:oleObj name="Equation" r:id="rId6" imgW="685800" imgH="241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 l="-11728" t="-42404" r="-11728" b="-42404"/>
                      <a:stretch>
                        <a:fillRect/>
                      </a:stretch>
                    </p:blipFill>
                    <p:spPr bwMode="auto">
                      <a:xfrm>
                        <a:off x="390525" y="2054225"/>
                        <a:ext cx="1331912" cy="6794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325019"/>
              </p:ext>
            </p:extLst>
          </p:nvPr>
        </p:nvGraphicFramePr>
        <p:xfrm>
          <a:off x="390525" y="2909359"/>
          <a:ext cx="3255962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5" name="Equation" r:id="rId8" imgW="2273040" imgH="266400" progId="Equation.DSMT4">
                  <p:embed/>
                </p:oleObj>
              </mc:Choice>
              <mc:Fallback>
                <p:oleObj name="Equation" r:id="rId8" imgW="2273040" imgH="266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 l="-1956" t="-28000" r="-1956" b="-28000"/>
                      <a:stretch>
                        <a:fillRect/>
                      </a:stretch>
                    </p:blipFill>
                    <p:spPr bwMode="auto">
                      <a:xfrm>
                        <a:off x="390525" y="2909359"/>
                        <a:ext cx="3255962" cy="554037"/>
                      </a:xfrm>
                      <a:prstGeom prst="rect">
                        <a:avLst/>
                      </a:prstGeom>
                      <a:solidFill>
                        <a:srgbClr val="FFE0E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991814"/>
              </p:ext>
            </p:extLst>
          </p:nvPr>
        </p:nvGraphicFramePr>
        <p:xfrm>
          <a:off x="390525" y="3639080"/>
          <a:ext cx="402272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6" name="Equation" r:id="rId10" imgW="2806560" imgH="266400" progId="Equation.DSMT4">
                  <p:embed/>
                </p:oleObj>
              </mc:Choice>
              <mc:Fallback>
                <p:oleObj name="Equation" r:id="rId10" imgW="2806560" imgH="266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 l="-1956" t="-28000" r="-1956" b="-28000"/>
                      <a:stretch>
                        <a:fillRect/>
                      </a:stretch>
                    </p:blipFill>
                    <p:spPr bwMode="auto">
                      <a:xfrm>
                        <a:off x="390525" y="3639080"/>
                        <a:ext cx="4022725" cy="554037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255803"/>
              </p:ext>
            </p:extLst>
          </p:nvPr>
        </p:nvGraphicFramePr>
        <p:xfrm>
          <a:off x="390525" y="4368800"/>
          <a:ext cx="393382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7" name="Equation" r:id="rId12" imgW="2781000" imgH="533160" progId="Equation.DSMT4">
                  <p:embed/>
                </p:oleObj>
              </mc:Choice>
              <mc:Fallback>
                <p:oleObj name="Equation" r:id="rId12" imgW="2781000" imgH="533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 l="-1659" t="-14409" r="-1659" b="-14409"/>
                      <a:stretch>
                        <a:fillRect/>
                      </a:stretch>
                    </p:blipFill>
                    <p:spPr bwMode="auto">
                      <a:xfrm>
                        <a:off x="390525" y="4368800"/>
                        <a:ext cx="3933825" cy="9112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617" y="924448"/>
            <a:ext cx="7772400" cy="723900"/>
          </a:xfrm>
        </p:spPr>
        <p:txBody>
          <a:bodyPr/>
          <a:lstStyle/>
          <a:p>
            <a:r>
              <a:rPr lang="en-US" dirty="0" smtClean="0"/>
              <a:t>Bicubic Interpolation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83617" y="1837447"/>
            <a:ext cx="8383587" cy="39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Assume 16 images are constructed from each entries in </a:t>
            </a:r>
            <a:r>
              <a:rPr lang="en-US" altLang="en-US" sz="2000" i="1" dirty="0" smtClean="0">
                <a:latin typeface="Times New Roman" pitchFamily="18" charset="0"/>
              </a:rPr>
              <a:t>D</a:t>
            </a:r>
            <a:r>
              <a:rPr lang="en-US" altLang="en-US" sz="2000" dirty="0" smtClean="0">
                <a:latin typeface="Times New Roman" pitchFamily="18" charset="0"/>
              </a:rPr>
              <a:t> over all pixels.</a:t>
            </a:r>
            <a:endParaRPr lang="en-US" altLang="en-US" sz="2000" dirty="0">
              <a:latin typeface="Times New Roman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83617" y="4273156"/>
            <a:ext cx="8383587" cy="39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>
                <a:latin typeface="Times New Roman" pitchFamily="18" charset="0"/>
              </a:rPr>
              <a:t>Then the 16 </a:t>
            </a:r>
            <a:r>
              <a:rPr lang="en-US" altLang="en-US" sz="2000" dirty="0" smtClean="0">
                <a:latin typeface="Times New Roman" pitchFamily="18" charset="0"/>
              </a:rPr>
              <a:t>coefficients, 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</a:t>
            </a:r>
            <a:r>
              <a:rPr lang="en-US" altLang="en-US" sz="20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i</a:t>
            </a:r>
            <a:r>
              <a:rPr lang="en-US" altLang="en-US" sz="2000" baseline="-25000" dirty="0" smtClean="0">
                <a:latin typeface="Times New Roman" pitchFamily="18" charset="0"/>
                <a:sym typeface="Symbol" panose="05050102010706020507" pitchFamily="18" charset="2"/>
              </a:rPr>
              <a:t>,</a:t>
            </a:r>
            <a:r>
              <a:rPr lang="en-US" altLang="en-US" sz="1000" baseline="-25000" dirty="0" smtClean="0">
                <a:latin typeface="Times New Roman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baseline="-25000" dirty="0" smtClean="0">
                <a:latin typeface="Times New Roman" pitchFamily="18" charset="0"/>
                <a:sym typeface="Symbol" panose="05050102010706020507" pitchFamily="18" charset="2"/>
              </a:rPr>
              <a:t>j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 , for </a:t>
            </a:r>
            <a:r>
              <a:rPr lang="en-US" altLang="en-US" sz="2000" i="1" dirty="0" err="1" smtClean="0">
                <a:latin typeface="Times New Roman" pitchFamily="18" charset="0"/>
                <a:sym typeface="Symbol" panose="05050102010706020507" pitchFamily="18" charset="2"/>
              </a:rPr>
              <a:t>i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,</a:t>
            </a:r>
            <a:r>
              <a:rPr lang="en-US" altLang="en-US" sz="1000" dirty="0" smtClean="0">
                <a:latin typeface="Times New Roman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 smtClean="0">
                <a:latin typeface="Times New Roman" pitchFamily="18" charset="0"/>
                <a:sym typeface="Symbol" panose="05050102010706020507" pitchFamily="18" charset="2"/>
              </a:rPr>
              <a:t>j</a:t>
            </a:r>
            <a:r>
              <a:rPr lang="en-US" altLang="en-US" sz="2000" dirty="0" smtClean="0">
                <a:latin typeface="Times New Roman" pitchFamily="18" charset="0"/>
                <a:sym typeface="Symbol" panose="05050102010706020507" pitchFamily="18" charset="2"/>
              </a:rPr>
              <a:t>  {0,1,2,3} </a:t>
            </a:r>
            <a:r>
              <a:rPr lang="en-US" altLang="en-US" sz="2000" dirty="0" smtClean="0">
                <a:latin typeface="Times New Roman" pitchFamily="18" charset="0"/>
              </a:rPr>
              <a:t>are given by</a:t>
            </a:r>
            <a:endParaRPr lang="en-US" altLang="en-US" sz="2000" dirty="0">
              <a:latin typeface="Times New Roman" pitchFamily="18" charset="0"/>
            </a:endParaRPr>
          </a:p>
        </p:txBody>
      </p:sp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897849"/>
              </p:ext>
            </p:extLst>
          </p:nvPr>
        </p:nvGraphicFramePr>
        <p:xfrm>
          <a:off x="3983038" y="4852891"/>
          <a:ext cx="11779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8" name="Equation" r:id="rId3" imgW="672840" imgH="203040" progId="Equation.DSMT4">
                  <p:embed/>
                </p:oleObj>
              </mc:Choice>
              <mc:Fallback>
                <p:oleObj name="Equation" r:id="rId3" imgW="672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038" y="4852891"/>
                        <a:ext cx="11779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455758"/>
              </p:ext>
            </p:extLst>
          </p:nvPr>
        </p:nvGraphicFramePr>
        <p:xfrm>
          <a:off x="871538" y="2417182"/>
          <a:ext cx="7400925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9" name="Equation" r:id="rId5" imgW="4228920" imgH="952200" progId="Equation.DSMT4">
                  <p:embed/>
                </p:oleObj>
              </mc:Choice>
              <mc:Fallback>
                <p:oleObj name="Equation" r:id="rId5" imgW="4228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2417182"/>
                        <a:ext cx="7400925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383617" y="5397588"/>
            <a:ext cx="8383587" cy="69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The derivatives in </a:t>
            </a:r>
            <a:r>
              <a:rPr lang="en-US" altLang="en-US" sz="2000" i="1" dirty="0" smtClean="0">
                <a:latin typeface="Times New Roman" pitchFamily="18" charset="0"/>
              </a:rPr>
              <a:t>D</a:t>
            </a:r>
            <a:r>
              <a:rPr lang="en-US" altLang="en-US" sz="2000" dirty="0" smtClean="0">
                <a:latin typeface="Times New Roman" pitchFamily="18" charset="0"/>
              </a:rPr>
              <a:t> are computed by central differences as shown in the next slides.</a:t>
            </a:r>
            <a:endParaRPr lang="en-US" altLang="en-US" sz="2000" dirty="0">
              <a:latin typeface="Times New Roman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3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>
          <a:xfrm>
            <a:off x="669925" y="1104900"/>
            <a:ext cx="4648200" cy="723900"/>
          </a:xfrm>
        </p:spPr>
        <p:txBody>
          <a:bodyPr/>
          <a:lstStyle/>
          <a:p>
            <a:pPr algn="ctr"/>
            <a:r>
              <a:rPr lang="en-US" altLang="en-US" smtClean="0"/>
              <a:t>Size Reduction 3/7</a:t>
            </a:r>
          </a:p>
        </p:txBody>
      </p:sp>
      <p:pic>
        <p:nvPicPr>
          <p:cNvPr id="114693" name="Picture 5" descr="SF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981200"/>
            <a:ext cx="4681537" cy="3511550"/>
          </a:xfrm>
          <a:prstGeom prst="rect">
            <a:avLst/>
          </a:prstGeom>
          <a:noFill/>
          <a:ln>
            <a:noFill/>
          </a:ln>
          <a:effectLst>
            <a:outerShdw dist="53882" dir="81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4" name="Text Box 9"/>
          <p:cNvSpPr txBox="1">
            <a:spLocks noChangeArrowheads="1"/>
          </p:cNvSpPr>
          <p:nvPr/>
        </p:nvSpPr>
        <p:spPr bwMode="auto">
          <a:xfrm>
            <a:off x="2533650" y="5562600"/>
            <a:ext cx="920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1800"/>
              <a:t>original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19800" y="1111250"/>
            <a:ext cx="2438400" cy="1708150"/>
            <a:chOff x="6019800" y="1111250"/>
            <a:chExt cx="2438400" cy="1708150"/>
          </a:xfrm>
        </p:grpSpPr>
        <p:pic>
          <p:nvPicPr>
            <p:cNvPr id="114704" name="Picture 6" descr="SFCA 43pct N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1212850"/>
              <a:ext cx="2008188" cy="1504950"/>
            </a:xfrm>
            <a:prstGeom prst="rect">
              <a:avLst/>
            </a:prstGeom>
            <a:noFill/>
            <a:ln>
              <a:noFill/>
            </a:ln>
            <a:effectLst>
              <a:outerShdw blurRad="63500" dist="88900" dir="81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05" name="Text Box 10"/>
            <p:cNvSpPr txBox="1">
              <a:spLocks noChangeArrowheads="1"/>
            </p:cNvSpPr>
            <p:nvPr/>
          </p:nvSpPr>
          <p:spPr bwMode="auto">
            <a:xfrm rot="5400000">
              <a:off x="7435850" y="1797050"/>
              <a:ext cx="17081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81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/>
                <a:t>nearest neighbor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19800" y="4572000"/>
            <a:ext cx="2437607" cy="1504950"/>
            <a:chOff x="6019800" y="4572000"/>
            <a:chExt cx="2437607" cy="1504950"/>
          </a:xfrm>
        </p:grpSpPr>
        <p:pic>
          <p:nvPicPr>
            <p:cNvPr id="114702" name="Picture 8" descr="SFCA 43pct BC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572000"/>
              <a:ext cx="2008188" cy="1504950"/>
            </a:xfrm>
            <a:prstGeom prst="rect">
              <a:avLst/>
            </a:prstGeom>
            <a:noFill/>
            <a:ln>
              <a:noFill/>
            </a:ln>
            <a:effectLst>
              <a:outerShdw blurRad="63500" dist="88900" dir="81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03" name="Text Box 11"/>
            <p:cNvSpPr txBox="1">
              <a:spLocks noChangeArrowheads="1"/>
            </p:cNvSpPr>
            <p:nvPr/>
          </p:nvSpPr>
          <p:spPr bwMode="auto">
            <a:xfrm rot="5400000">
              <a:off x="7881938" y="5157788"/>
              <a:ext cx="8143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81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/>
                <a:t>bicubic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019800" y="2895600"/>
            <a:ext cx="2437607" cy="1504950"/>
            <a:chOff x="6019800" y="2895600"/>
            <a:chExt cx="2437607" cy="1504950"/>
          </a:xfrm>
        </p:grpSpPr>
        <p:pic>
          <p:nvPicPr>
            <p:cNvPr id="114700" name="Picture 7" descr="SFCA 43pct B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2895600"/>
              <a:ext cx="2008188" cy="1504950"/>
            </a:xfrm>
            <a:prstGeom prst="rect">
              <a:avLst/>
            </a:prstGeom>
            <a:noFill/>
            <a:ln>
              <a:noFill/>
            </a:ln>
            <a:effectLst>
              <a:outerShdw blurRad="63500" dist="88900" dir="81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01" name="Text Box 12"/>
            <p:cNvSpPr txBox="1">
              <a:spLocks noChangeArrowheads="1"/>
            </p:cNvSpPr>
            <p:nvPr/>
          </p:nvSpPr>
          <p:spPr bwMode="auto">
            <a:xfrm rot="5400000">
              <a:off x="7870825" y="3481388"/>
              <a:ext cx="8366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81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/>
                <a:t>bilinear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1104900"/>
            <a:ext cx="4572000" cy="723900"/>
          </a:xfrm>
        </p:spPr>
        <p:txBody>
          <a:bodyPr/>
          <a:lstStyle/>
          <a:p>
            <a:pPr algn="ctr"/>
            <a:r>
              <a:rPr lang="en-US" altLang="en-US" smtClean="0"/>
              <a:t>Size Reduction 3/7</a:t>
            </a:r>
          </a:p>
        </p:txBody>
      </p:sp>
      <p:pic>
        <p:nvPicPr>
          <p:cNvPr id="115717" name="Picture 4" descr="SF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2057400"/>
            <a:ext cx="4681537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8" name="Text Box 5"/>
          <p:cNvSpPr txBox="1">
            <a:spLocks noChangeArrowheads="1"/>
          </p:cNvSpPr>
          <p:nvPr/>
        </p:nvSpPr>
        <p:spPr bwMode="auto">
          <a:xfrm>
            <a:off x="4070350" y="5638800"/>
            <a:ext cx="1004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000"/>
              <a:t>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346075" y="1036638"/>
            <a:ext cx="7772400" cy="723900"/>
          </a:xfrm>
        </p:spPr>
        <p:txBody>
          <a:bodyPr/>
          <a:lstStyle/>
          <a:p>
            <a:r>
              <a:rPr lang="en-US" altLang="en-US" smtClean="0"/>
              <a:t>Three Methods for Resizing Images</a:t>
            </a:r>
          </a:p>
        </p:txBody>
      </p:sp>
      <p:grpSp>
        <p:nvGrpSpPr>
          <p:cNvPr id="4102" name="Group 26"/>
          <p:cNvGrpSpPr>
            <a:grpSpLocks/>
          </p:cNvGrpSpPr>
          <p:nvPr/>
        </p:nvGrpSpPr>
        <p:grpSpPr bwMode="auto">
          <a:xfrm>
            <a:off x="138113" y="1978025"/>
            <a:ext cx="8880475" cy="3660775"/>
            <a:chOff x="144" y="1584"/>
            <a:chExt cx="6153" cy="2614"/>
          </a:xfrm>
        </p:grpSpPr>
        <p:pic>
          <p:nvPicPr>
            <p:cNvPr id="4104" name="Picture 8" descr="type_bicubi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" y="3466"/>
              <a:ext cx="3687" cy="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4" descr="type_origin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3"/>
            <a:stretch>
              <a:fillRect/>
            </a:stretch>
          </p:blipFill>
          <p:spPr bwMode="auto">
            <a:xfrm>
              <a:off x="144" y="1584"/>
              <a:ext cx="2662" cy="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6" descr="type_neares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" y="2132"/>
              <a:ext cx="2950" cy="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7" descr="type_bilinea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48"/>
            <a:stretch>
              <a:fillRect/>
            </a:stretch>
          </p:blipFill>
          <p:spPr bwMode="auto">
            <a:xfrm>
              <a:off x="2697" y="2803"/>
              <a:ext cx="3456" cy="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8" name="Picture 5" descr="type_original_33%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1831"/>
              <a:ext cx="97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9" name="Picture 9" descr="type_nearest_33%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" y="2373"/>
              <a:ext cx="97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0" name="Picture 10" descr="type_bilinear_33%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" y="3048"/>
              <a:ext cx="121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1" name="Picture 11" descr="type_bicubic_3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" y="3721"/>
              <a:ext cx="121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12" name="Group 18"/>
            <p:cNvGrpSpPr>
              <a:grpSpLocks/>
            </p:cNvGrpSpPr>
            <p:nvPr/>
          </p:nvGrpSpPr>
          <p:grpSpPr bwMode="auto">
            <a:xfrm>
              <a:off x="1977" y="2064"/>
              <a:ext cx="384" cy="1776"/>
              <a:chOff x="1776" y="2064"/>
              <a:chExt cx="384" cy="1776"/>
            </a:xfrm>
          </p:grpSpPr>
          <p:sp>
            <p:nvSpPr>
              <p:cNvPr id="4117" name="Freeform 14"/>
              <p:cNvSpPr>
                <a:spLocks/>
              </p:cNvSpPr>
              <p:nvPr/>
            </p:nvSpPr>
            <p:spPr bwMode="auto">
              <a:xfrm>
                <a:off x="1776" y="2064"/>
                <a:ext cx="384" cy="1776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1776 h 1776"/>
                  <a:gd name="T4" fmla="*/ 0 w 384"/>
                  <a:gd name="T5" fmla="*/ 1776 h 177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8" name="Freeform 16"/>
              <p:cNvSpPr>
                <a:spLocks/>
              </p:cNvSpPr>
              <p:nvPr/>
            </p:nvSpPr>
            <p:spPr bwMode="auto">
              <a:xfrm>
                <a:off x="1776" y="2064"/>
                <a:ext cx="384" cy="1104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426 h 1776"/>
                  <a:gd name="T4" fmla="*/ 0 w 384"/>
                  <a:gd name="T5" fmla="*/ 426 h 177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9" name="Freeform 17"/>
              <p:cNvSpPr>
                <a:spLocks/>
              </p:cNvSpPr>
              <p:nvPr/>
            </p:nvSpPr>
            <p:spPr bwMode="auto">
              <a:xfrm>
                <a:off x="1776" y="2064"/>
                <a:ext cx="384" cy="432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26 h 1776"/>
                  <a:gd name="T4" fmla="*/ 0 w 384"/>
                  <a:gd name="T5" fmla="*/ 26 h 177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13" name="Group 19"/>
            <p:cNvGrpSpPr>
              <a:grpSpLocks/>
            </p:cNvGrpSpPr>
            <p:nvPr/>
          </p:nvGrpSpPr>
          <p:grpSpPr bwMode="auto">
            <a:xfrm flipH="1">
              <a:off x="2505" y="2064"/>
              <a:ext cx="384" cy="1776"/>
              <a:chOff x="1776" y="2064"/>
              <a:chExt cx="384" cy="1776"/>
            </a:xfrm>
          </p:grpSpPr>
          <p:sp>
            <p:nvSpPr>
              <p:cNvPr id="4114" name="Freeform 20"/>
              <p:cNvSpPr>
                <a:spLocks/>
              </p:cNvSpPr>
              <p:nvPr/>
            </p:nvSpPr>
            <p:spPr bwMode="auto">
              <a:xfrm>
                <a:off x="1776" y="2064"/>
                <a:ext cx="384" cy="1776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1776 h 1776"/>
                  <a:gd name="T4" fmla="*/ 0 w 384"/>
                  <a:gd name="T5" fmla="*/ 1776 h 177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5" name="Freeform 21"/>
              <p:cNvSpPr>
                <a:spLocks/>
              </p:cNvSpPr>
              <p:nvPr/>
            </p:nvSpPr>
            <p:spPr bwMode="auto">
              <a:xfrm>
                <a:off x="1776" y="2064"/>
                <a:ext cx="384" cy="1104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426 h 1776"/>
                  <a:gd name="T4" fmla="*/ 0 w 384"/>
                  <a:gd name="T5" fmla="*/ 426 h 177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6" name="Freeform 22"/>
              <p:cNvSpPr>
                <a:spLocks/>
              </p:cNvSpPr>
              <p:nvPr/>
            </p:nvSpPr>
            <p:spPr bwMode="auto">
              <a:xfrm>
                <a:off x="1776" y="2064"/>
                <a:ext cx="384" cy="432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26 h 1776"/>
                  <a:gd name="T4" fmla="*/ 0 w 384"/>
                  <a:gd name="T5" fmla="*/ 26 h 177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103" name="Line 27"/>
          <p:cNvSpPr>
            <a:spLocks noChangeShapeType="1"/>
          </p:cNvSpPr>
          <p:nvPr/>
        </p:nvSpPr>
        <p:spPr bwMode="auto">
          <a:xfrm>
            <a:off x="484188" y="1911350"/>
            <a:ext cx="7205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0" name="Picture 4" descr="SFCA 43pct NN zoo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2057400"/>
            <a:ext cx="4681537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527425" y="5638800"/>
            <a:ext cx="208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000"/>
              <a:t>nearest neighbor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title"/>
          </p:nvPr>
        </p:nvSpPr>
        <p:spPr>
          <a:xfrm>
            <a:off x="1905000" y="1104900"/>
            <a:ext cx="5334000" cy="723900"/>
          </a:xfrm>
          <a:noFill/>
        </p:spPr>
        <p:txBody>
          <a:bodyPr/>
          <a:lstStyle/>
          <a:p>
            <a:pPr algn="ctr"/>
            <a:r>
              <a:rPr lang="en-US" altLang="en-US" sz="3200" smtClean="0"/>
              <a:t>Size Reduction 3/7 (zoomed)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4" name="Picture 4" descr="SFCA 43pct BL zoo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2057400"/>
            <a:ext cx="4681537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5" name="Text Box 5"/>
          <p:cNvSpPr txBox="1">
            <a:spLocks noChangeArrowheads="1"/>
          </p:cNvSpPr>
          <p:nvPr/>
        </p:nvSpPr>
        <p:spPr bwMode="auto">
          <a:xfrm>
            <a:off x="4070350" y="5638800"/>
            <a:ext cx="1004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000"/>
              <a:t>bilinear</a:t>
            </a:r>
          </a:p>
        </p:txBody>
      </p:sp>
      <p:sp>
        <p:nvSpPr>
          <p:cNvPr id="117766" name="Rectangle 9"/>
          <p:cNvSpPr>
            <a:spLocks noGrp="1" noChangeArrowheads="1"/>
          </p:cNvSpPr>
          <p:nvPr>
            <p:ph type="title"/>
          </p:nvPr>
        </p:nvSpPr>
        <p:spPr>
          <a:xfrm>
            <a:off x="1905000" y="1104900"/>
            <a:ext cx="5334000" cy="723900"/>
          </a:xfrm>
          <a:noFill/>
        </p:spPr>
        <p:txBody>
          <a:bodyPr/>
          <a:lstStyle/>
          <a:p>
            <a:pPr algn="ctr"/>
            <a:r>
              <a:rPr lang="en-US" altLang="en-US" sz="3200" smtClean="0"/>
              <a:t>Size Reduction 3/7 (zoomed)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8" name="Picture 4" descr="SFCA 43pct BC zoo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2057400"/>
            <a:ext cx="4681537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4084638" y="5638800"/>
            <a:ext cx="976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000"/>
              <a:t>bicubic</a:t>
            </a:r>
          </a:p>
        </p:txBody>
      </p:sp>
      <p:sp>
        <p:nvSpPr>
          <p:cNvPr id="118790" name="Rectangle 9"/>
          <p:cNvSpPr>
            <a:spLocks noGrp="1" noChangeArrowheads="1"/>
          </p:cNvSpPr>
          <p:nvPr>
            <p:ph type="title"/>
          </p:nvPr>
        </p:nvSpPr>
        <p:spPr>
          <a:xfrm>
            <a:off x="1905000" y="1104900"/>
            <a:ext cx="5334000" cy="723900"/>
          </a:xfrm>
          <a:noFill/>
        </p:spPr>
        <p:txBody>
          <a:bodyPr/>
          <a:lstStyle/>
          <a:p>
            <a:pPr algn="ctr"/>
            <a:r>
              <a:rPr lang="en-US" altLang="en-US" sz="3200" smtClean="0"/>
              <a:t>Size Reduction 3/7 (zoomed)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1104900"/>
            <a:ext cx="4572000" cy="723900"/>
          </a:xfrm>
        </p:spPr>
        <p:txBody>
          <a:bodyPr/>
          <a:lstStyle/>
          <a:p>
            <a:pPr algn="ctr"/>
            <a:r>
              <a:rPr lang="en-US" altLang="en-US" smtClean="0"/>
              <a:t>Size Reduction 3/7</a:t>
            </a:r>
          </a:p>
        </p:txBody>
      </p:sp>
      <p:pic>
        <p:nvPicPr>
          <p:cNvPr id="119813" name="Picture 3" descr="SF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2057400"/>
            <a:ext cx="4681537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4" name="Text Box 4"/>
          <p:cNvSpPr txBox="1">
            <a:spLocks noChangeArrowheads="1"/>
          </p:cNvSpPr>
          <p:nvPr/>
        </p:nvSpPr>
        <p:spPr bwMode="auto">
          <a:xfrm>
            <a:off x="4070350" y="5638800"/>
            <a:ext cx="1004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000"/>
              <a:t>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714500"/>
            <a:ext cx="2590800" cy="723900"/>
          </a:xfrm>
        </p:spPr>
        <p:txBody>
          <a:bodyPr/>
          <a:lstStyle/>
          <a:p>
            <a:pPr algn="ctr"/>
            <a:r>
              <a:rPr lang="en-US" altLang="en-US" sz="3200" smtClean="0"/>
              <a:t>Enlargement</a:t>
            </a:r>
          </a:p>
        </p:txBody>
      </p:sp>
      <p:pic>
        <p:nvPicPr>
          <p:cNvPr id="120837" name="Picture 4" descr="SFCA d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770188"/>
            <a:ext cx="2341563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Picture 5" descr="SFCA 233pct 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0"/>
            <a:ext cx="5486400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9" name="Text Box 6"/>
          <p:cNvSpPr txBox="1">
            <a:spLocks noChangeArrowheads="1"/>
          </p:cNvSpPr>
          <p:nvPr/>
        </p:nvSpPr>
        <p:spPr bwMode="auto">
          <a:xfrm>
            <a:off x="398463" y="5029200"/>
            <a:ext cx="25590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/>
              <a:t>nearest neighbor </a:t>
            </a:r>
          </a:p>
          <a:p>
            <a:pPr algn="ctr"/>
            <a:r>
              <a:rPr lang="en-US" altLang="en-US" sz="2400"/>
              <a:t>7/3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0" name="Picture 6" descr="SFCA 233pct B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0"/>
            <a:ext cx="5486400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714500"/>
            <a:ext cx="2590800" cy="723900"/>
          </a:xfrm>
        </p:spPr>
        <p:txBody>
          <a:bodyPr/>
          <a:lstStyle/>
          <a:p>
            <a:pPr algn="ctr"/>
            <a:r>
              <a:rPr lang="en-US" altLang="en-US" sz="3200" smtClean="0"/>
              <a:t>Enlargement</a:t>
            </a:r>
          </a:p>
        </p:txBody>
      </p:sp>
      <p:pic>
        <p:nvPicPr>
          <p:cNvPr id="121862" name="Picture 3" descr="SFCA de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770188"/>
            <a:ext cx="2341563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3" name="Text Box 5"/>
          <p:cNvSpPr txBox="1">
            <a:spLocks noChangeArrowheads="1"/>
          </p:cNvSpPr>
          <p:nvPr/>
        </p:nvSpPr>
        <p:spPr bwMode="auto">
          <a:xfrm>
            <a:off x="844550" y="5029200"/>
            <a:ext cx="1677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/>
              <a:t>bilinear 7/3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4" name="Picture 6" descr="SFCA 233pct 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714500"/>
            <a:ext cx="2590800" cy="723900"/>
          </a:xfrm>
        </p:spPr>
        <p:txBody>
          <a:bodyPr/>
          <a:lstStyle/>
          <a:p>
            <a:pPr algn="ctr"/>
            <a:r>
              <a:rPr lang="en-US" altLang="en-US" sz="3200" smtClean="0"/>
              <a:t>Enlargement</a:t>
            </a:r>
          </a:p>
        </p:txBody>
      </p:sp>
      <p:pic>
        <p:nvPicPr>
          <p:cNvPr id="122886" name="Picture 4" descr="SFCA de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770188"/>
            <a:ext cx="2341563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7" name="Text Box 5"/>
          <p:cNvSpPr txBox="1">
            <a:spLocks noChangeArrowheads="1"/>
          </p:cNvSpPr>
          <p:nvPr/>
        </p:nvSpPr>
        <p:spPr bwMode="auto">
          <a:xfrm>
            <a:off x="863600" y="5029200"/>
            <a:ext cx="1643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/>
              <a:t>bicubic 7/3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90600"/>
            <a:ext cx="7772400" cy="723900"/>
          </a:xfrm>
        </p:spPr>
        <p:txBody>
          <a:bodyPr/>
          <a:lstStyle/>
          <a:p>
            <a:r>
              <a:rPr lang="en-US" dirty="0" smtClean="0"/>
              <a:t>General Case: Warping + Interpolation</a:t>
            </a:r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81000" y="1758950"/>
            <a:ext cx="8458200" cy="442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Aft>
                <a:spcPts val="300"/>
              </a:spcAft>
              <a:buFontTx/>
              <a:buAutoNum type="arabicPeriod"/>
            </a:pP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Assume the input image,</a:t>
            </a:r>
            <a:r>
              <a:rPr lang="en-US" altLang="en-US" sz="24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en-US" sz="2400" dirty="0">
                <a:solidFill>
                  <a:srgbClr val="333399"/>
                </a:solidFill>
                <a:latin typeface="Times New Roman" pitchFamily="18" charset="0"/>
              </a:rPr>
              <a:t>, 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has infinite spatial resolution.</a:t>
            </a:r>
          </a:p>
          <a:p>
            <a:pPr algn="l" eaLnBrk="1" hangingPunct="1">
              <a:spcAft>
                <a:spcPts val="300"/>
              </a:spcAft>
              <a:buFontTx/>
              <a:buAutoNum type="arabicPeriod"/>
            </a:pP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Calculate the size,</a:t>
            </a:r>
            <a:r>
              <a:rPr lang="en-US" altLang="en-US" sz="2400" dirty="0">
                <a:solidFill>
                  <a:srgbClr val="333399"/>
                </a:solidFill>
                <a:latin typeface="Times New Roman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en-US" sz="2400" baseline="-25000" dirty="0" err="1">
                <a:solidFill>
                  <a:srgbClr val="000000"/>
                </a:solidFill>
                <a:latin typeface="Times New Roman" pitchFamily="18" charset="0"/>
              </a:rPr>
              <a:t>out</a:t>
            </a:r>
            <a:r>
              <a:rPr lang="en-US" alt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 sz="2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baseline="-25000" dirty="0" err="1">
                <a:solidFill>
                  <a:srgbClr val="000000"/>
                </a:solidFill>
                <a:latin typeface="Times New Roman" pitchFamily="18" charset="0"/>
              </a:rPr>
              <a:t>out</a:t>
            </a:r>
            <a:r>
              <a:rPr lang="en-US" alt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 sz="2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of the output image,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, and allocate it.</a:t>
            </a:r>
          </a:p>
          <a:p>
            <a:pPr algn="l" eaLnBrk="1" hangingPunct="1">
              <a:spcAft>
                <a:spcPts val="300"/>
              </a:spcAft>
              <a:buFontTx/>
              <a:buAutoNum type="arabicPeriod"/>
            </a:pP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Create an image map (</a:t>
            </a:r>
            <a:r>
              <a:rPr lang="en-US" altLang="en-US" sz="2400" dirty="0">
                <a:solidFill>
                  <a:srgbClr val="000000"/>
                </a:solidFill>
                <a:cs typeface="Arial" charset="0"/>
              </a:rPr>
              <a:t>a warping function,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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) as follows:</a:t>
            </a:r>
          </a:p>
          <a:p>
            <a:pPr lvl="1" algn="l" eaLnBrk="1" hangingPunct="1">
              <a:spcAft>
                <a:spcPts val="300"/>
              </a:spcAft>
              <a:buFontTx/>
              <a:buAutoNum type="alphaLcParenR"/>
            </a:pP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Allocate an 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itchFamily="18" charset="0"/>
              </a:rPr>
              <a:t>out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itchFamily="18" charset="0"/>
              </a:rPr>
              <a:t>out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×2</a:t>
            </a:r>
            <a:r>
              <a:rPr lang="en-US" altLang="en-US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array,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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.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</a:p>
          <a:p>
            <a:pPr lvl="1" algn="l" eaLnBrk="1" hangingPunct="1">
              <a:spcAft>
                <a:spcPts val="300"/>
              </a:spcAft>
              <a:buFontTx/>
              <a:buAutoNum type="alphaLcParenR"/>
            </a:pP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For every pixel location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 in </a:t>
            </a:r>
            <a:r>
              <a:rPr lang="en-US" altLang="en-US" sz="2400" b="1" dirty="0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en-US" sz="2400" dirty="0">
                <a:solidFill>
                  <a:srgbClr val="333399"/>
                </a:solidFill>
                <a:latin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find the corresponding real-valued pixel location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en-US" altLang="en-US" sz="2400" dirty="0" smtClean="0">
                <a:solidFill>
                  <a:srgbClr val="333399"/>
                </a:solidFill>
                <a:cs typeface="Arial" charset="0"/>
              </a:rPr>
              <a:t> 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in </a:t>
            </a:r>
            <a:r>
              <a:rPr lang="en-US" altLang="en-US" sz="2400" b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.</a:t>
            </a:r>
            <a:r>
              <a:rPr lang="en-US" altLang="en-US" sz="2400" dirty="0">
                <a:solidFill>
                  <a:srgbClr val="333399"/>
                </a:solidFill>
                <a:latin typeface="Times New Roman" pitchFamily="18" charset="0"/>
              </a:rPr>
              <a:t> </a:t>
            </a:r>
          </a:p>
          <a:p>
            <a:pPr lvl="1" algn="l" eaLnBrk="1" hangingPunct="1">
              <a:spcAft>
                <a:spcPts val="300"/>
              </a:spcAft>
              <a:buFontTx/>
              <a:buAutoNum type="alphaLcParenR"/>
            </a:pP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Set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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</a:rPr>
              <a:t>c,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1) = </a:t>
            </a:r>
            <a:r>
              <a:rPr lang="en-US" altLang="en-US" sz="2400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i="1" dirty="0">
                <a:solidFill>
                  <a:srgbClr val="333399"/>
                </a:solidFill>
                <a:latin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and set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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</a:rPr>
              <a:t>c,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2) = </a:t>
            </a:r>
            <a:r>
              <a:rPr lang="en-US" altLang="en-US" sz="2400" i="1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i="1" dirty="0">
                <a:solidFill>
                  <a:srgbClr val="0033CC"/>
                </a:solidFill>
                <a:cs typeface="Arial" charset="0"/>
              </a:rPr>
              <a:t>.</a:t>
            </a:r>
            <a:endParaRPr lang="en-US" altLang="en-US" sz="2400" dirty="0">
              <a:solidFill>
                <a:srgbClr val="0033CC"/>
              </a:solidFill>
              <a:cs typeface="Arial" charset="0"/>
              <a:sym typeface="Symbol" pitchFamily="18" charset="2"/>
            </a:endParaRPr>
          </a:p>
          <a:p>
            <a:pPr algn="l" eaLnBrk="1" hangingPunct="1">
              <a:spcAft>
                <a:spcPts val="300"/>
              </a:spcAft>
              <a:buFontTx/>
              <a:buAutoNum type="arabicPeriod"/>
            </a:pPr>
            <a:r>
              <a:rPr lang="en-US" altLang="en-US" sz="2400" dirty="0">
                <a:solidFill>
                  <a:srgbClr val="333399"/>
                </a:solidFill>
                <a:cs typeface="Arial" charset="0"/>
                <a:sym typeface="Symbol" pitchFamily="18" charset="2"/>
              </a:rPr>
              <a:t>Create an </a:t>
            </a:r>
            <a:r>
              <a:rPr lang="en-US" altLang="en-US" sz="2400" dirty="0">
                <a:solidFill>
                  <a:srgbClr val="000000"/>
                </a:solidFill>
                <a:cs typeface="Arial" charset="0"/>
                <a:sym typeface="Symbol" pitchFamily="18" charset="2"/>
              </a:rPr>
              <a:t>interpolation function,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  <a:sym typeface="Symbol" pitchFamily="18" charset="2"/>
              </a:rPr>
              <a:t>, that generates a pixel value from the values of</a:t>
            </a:r>
            <a:r>
              <a:rPr lang="en-US" altLang="en-US" sz="2400" dirty="0">
                <a:solidFill>
                  <a:srgbClr val="333399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en-US" sz="2400" dirty="0">
                <a:solidFill>
                  <a:srgbClr val="333399"/>
                </a:solidFill>
                <a:cs typeface="Arial" charset="0"/>
                <a:sym typeface="Symbol" pitchFamily="18" charset="2"/>
              </a:rPr>
              <a:t> on a neighborhood, </a:t>
            </a:r>
            <a:r>
              <a:rPr lang="en-US" altLang="en-US" sz="2400" b="1" dirty="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N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en-US" altLang="en-US" sz="2400" dirty="0" smtClean="0">
                <a:solidFill>
                  <a:srgbClr val="333399"/>
                </a:solidFill>
                <a:cs typeface="Arial" charset="0"/>
              </a:rPr>
              <a:t>.</a:t>
            </a:r>
            <a:endParaRPr lang="en-US" altLang="en-US" sz="2400" dirty="0">
              <a:solidFill>
                <a:srgbClr val="333399"/>
              </a:solidFill>
              <a:cs typeface="Arial" charset="0"/>
            </a:endParaRPr>
          </a:p>
          <a:p>
            <a:pPr algn="l" eaLnBrk="1" hangingPunct="1">
              <a:spcAft>
                <a:spcPts val="300"/>
              </a:spcAft>
              <a:buFontTx/>
              <a:buAutoNum type="arabicPeriod"/>
            </a:pPr>
            <a:r>
              <a:rPr lang="en-US" altLang="en-US" sz="2400" dirty="0">
                <a:solidFill>
                  <a:srgbClr val="333399"/>
                </a:solidFill>
                <a:cs typeface="Arial" charset="0"/>
              </a:rPr>
              <a:t>Then set </a:t>
            </a:r>
            <a:r>
              <a:rPr lang="en-US" altLang="en-US" sz="2400" b="1" dirty="0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en-US" sz="2400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) =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{</a:t>
            </a:r>
            <a:r>
              <a:rPr lang="en-US" altLang="en-US" sz="2400" b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; </a:t>
            </a:r>
            <a:r>
              <a:rPr lang="en-US" altLang="en-US" sz="2400" b="1" dirty="0">
                <a:solidFill>
                  <a:srgbClr val="000000"/>
                </a:solidFill>
                <a:latin typeface="French Script MT" pitchFamily="66" charset="0"/>
                <a:sym typeface="Symbol" pitchFamily="18" charset="2"/>
              </a:rPr>
              <a:t>N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en-US" sz="2400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alt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}</a:t>
            </a:r>
            <a:r>
              <a:rPr lang="en-US" altLang="en-US" sz="2400" dirty="0" smtClean="0">
                <a:solidFill>
                  <a:srgbClr val="333399"/>
                </a:solidFill>
                <a:cs typeface="Arial" charset="0"/>
                <a:sym typeface="Symbol" pitchFamily="18" charset="2"/>
              </a:rPr>
              <a:t>.</a:t>
            </a:r>
            <a:endParaRPr lang="en-US" altLang="en-US" sz="2400" dirty="0">
              <a:solidFill>
                <a:srgbClr val="333399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9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431710"/>
              </p:ext>
            </p:extLst>
          </p:nvPr>
        </p:nvGraphicFramePr>
        <p:xfrm>
          <a:off x="488950" y="896938"/>
          <a:ext cx="5776913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79" name="Equation" r:id="rId3" imgW="4622760" imgH="3974760" progId="Equation.DSMT4">
                  <p:embed/>
                </p:oleObj>
              </mc:Choice>
              <mc:Fallback>
                <p:oleObj name="Equation" r:id="rId3" imgW="4622760" imgH="3974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896938"/>
                        <a:ext cx="5776913" cy="496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647541"/>
              </p:ext>
            </p:extLst>
          </p:nvPr>
        </p:nvGraphicFramePr>
        <p:xfrm>
          <a:off x="938213" y="5864225"/>
          <a:ext cx="52784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80" name="Equation" r:id="rId5" imgW="3327120" imgH="241200" progId="Equation.DSMT4">
                  <p:embed/>
                </p:oleObj>
              </mc:Choice>
              <mc:Fallback>
                <p:oleObj name="Equation" r:id="rId5" imgW="33271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5864225"/>
                        <a:ext cx="527843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848889"/>
              </p:ext>
            </p:extLst>
          </p:nvPr>
        </p:nvGraphicFramePr>
        <p:xfrm>
          <a:off x="3432175" y="4373563"/>
          <a:ext cx="536575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81" name="Equation" r:id="rId7" imgW="4292280" imgH="1104840" progId="Equation.DSMT4">
                  <p:embed/>
                </p:oleObj>
              </mc:Choice>
              <mc:Fallback>
                <p:oleObj name="Equation" r:id="rId7" imgW="4292280" imgH="1104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4373563"/>
                        <a:ext cx="536575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8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95586"/>
            <a:ext cx="8153400" cy="585341"/>
          </a:xfrm>
        </p:spPr>
        <p:txBody>
          <a:bodyPr>
            <a:spAutoFit/>
          </a:bodyPr>
          <a:lstStyle/>
          <a:p>
            <a:r>
              <a:rPr lang="en-US" altLang="en-US" sz="3200" dirty="0" smtClean="0"/>
              <a:t>Bicubic Interpolation via Convolution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79413" y="1676400"/>
            <a:ext cx="8383587" cy="100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 dirty="0" smtClean="0">
                <a:latin typeface="Times New Roman" pitchFamily="18" charset="0"/>
              </a:rPr>
              <a:t>An accurate approximation to the process described thus far can be had via convolution with a separable kernel. For a fractional pixel location between (</a:t>
            </a:r>
            <a:r>
              <a:rPr lang="en-US" altLang="en-US" sz="2000" i="1" dirty="0">
                <a:latin typeface="Times New Roman" pitchFamily="18" charset="0"/>
              </a:rPr>
              <a:t>r</a:t>
            </a:r>
            <a:r>
              <a:rPr lang="en-US" altLang="en-US" sz="2000" dirty="0">
                <a:latin typeface="Times New Roman" pitchFamily="18" charset="0"/>
              </a:rPr>
              <a:t>,</a:t>
            </a:r>
            <a:r>
              <a:rPr lang="en-US" altLang="en-US" sz="2000" i="1" dirty="0">
                <a:latin typeface="Times New Roman" pitchFamily="18" charset="0"/>
              </a:rPr>
              <a:t>c</a:t>
            </a:r>
            <a:r>
              <a:rPr lang="en-US" altLang="en-US" sz="2000" dirty="0">
                <a:latin typeface="Times New Roman" pitchFamily="18" charset="0"/>
              </a:rPr>
              <a:t>), </a:t>
            </a:r>
            <a:r>
              <a:rPr lang="en-US" altLang="en-US" sz="2000" dirty="0" smtClean="0">
                <a:latin typeface="Times New Roman" pitchFamily="18" charset="0"/>
              </a:rPr>
              <a:t>(</a:t>
            </a:r>
            <a:r>
              <a:rPr lang="en-US" altLang="en-US" sz="2000" i="1" dirty="0">
                <a:latin typeface="Times New Roman" pitchFamily="18" charset="0"/>
              </a:rPr>
              <a:t>r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en-US" sz="2000" dirty="0">
                <a:latin typeface="Times New Roman" pitchFamily="18" charset="0"/>
              </a:rPr>
              <a:t>,</a:t>
            </a:r>
            <a:r>
              <a:rPr lang="en-US" altLang="en-US" sz="2000" i="1" dirty="0">
                <a:latin typeface="Times New Roman" pitchFamily="18" charset="0"/>
              </a:rPr>
              <a:t>c</a:t>
            </a:r>
            <a:r>
              <a:rPr lang="en-US" altLang="en-US" sz="2000" dirty="0">
                <a:latin typeface="Times New Roman" pitchFamily="18" charset="0"/>
              </a:rPr>
              <a:t>), </a:t>
            </a:r>
            <a:r>
              <a:rPr lang="en-US" altLang="en-US" sz="2000" dirty="0" smtClean="0">
                <a:latin typeface="Times New Roman" pitchFamily="18" charset="0"/>
              </a:rPr>
              <a:t>(</a:t>
            </a:r>
            <a:r>
              <a:rPr lang="en-US" altLang="en-US" sz="2000" i="1" dirty="0">
                <a:latin typeface="Times New Roman" pitchFamily="18" charset="0"/>
              </a:rPr>
              <a:t>r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en-US" sz="2000" dirty="0">
                <a:latin typeface="Times New Roman" pitchFamily="18" charset="0"/>
              </a:rPr>
              <a:t>,</a:t>
            </a:r>
            <a:r>
              <a:rPr lang="en-US" altLang="en-US" sz="2000" i="1" dirty="0">
                <a:latin typeface="Times New Roman" pitchFamily="18" charset="0"/>
              </a:rPr>
              <a:t>c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en-US" sz="2000" dirty="0">
                <a:latin typeface="Times New Roman" pitchFamily="18" charset="0"/>
              </a:rPr>
              <a:t>), and </a:t>
            </a:r>
            <a:r>
              <a:rPr lang="en-US" altLang="en-US" sz="2000" dirty="0" smtClean="0">
                <a:latin typeface="Times New Roman" pitchFamily="18" charset="0"/>
              </a:rPr>
              <a:t>(</a:t>
            </a:r>
            <a:r>
              <a:rPr lang="en-US" altLang="en-US" sz="2000" i="1" dirty="0">
                <a:latin typeface="Times New Roman" pitchFamily="18" charset="0"/>
              </a:rPr>
              <a:t>r</a:t>
            </a:r>
            <a:r>
              <a:rPr lang="en-US" altLang="en-US" sz="2000" dirty="0">
                <a:latin typeface="Times New Roman" pitchFamily="18" charset="0"/>
              </a:rPr>
              <a:t>,</a:t>
            </a:r>
            <a:r>
              <a:rPr lang="en-US" altLang="en-US" sz="2000" i="1" dirty="0">
                <a:latin typeface="Times New Roman" pitchFamily="18" charset="0"/>
              </a:rPr>
              <a:t>c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en-US" sz="2000" dirty="0" smtClean="0">
                <a:latin typeface="Times New Roman" pitchFamily="18" charset="0"/>
              </a:rPr>
              <a:t>) the kernel multiplies pixels </a:t>
            </a:r>
            <a:endParaRPr lang="en-US" altLang="en-US" sz="2000" dirty="0">
              <a:latin typeface="Times New Roman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346075" y="923925"/>
            <a:ext cx="7772400" cy="723900"/>
          </a:xfrm>
        </p:spPr>
        <p:txBody>
          <a:bodyPr/>
          <a:lstStyle/>
          <a:p>
            <a:r>
              <a:rPr lang="en-US" altLang="en-US" dirty="0" smtClean="0"/>
              <a:t>Three Methods </a:t>
            </a:r>
            <a:r>
              <a:rPr lang="en-US" altLang="en-US" dirty="0" smtClean="0"/>
              <a:t>of Interpolation</a:t>
            </a: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" r="1118" b="97"/>
          <a:stretch/>
        </p:blipFill>
        <p:spPr>
          <a:xfrm>
            <a:off x="3139440" y="1785122"/>
            <a:ext cx="5623560" cy="3840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381000" y="3657600"/>
            <a:ext cx="2590800" cy="2021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</a:rPr>
              <a:t>Existing samples (1D) or pixels (2D) are shown in RGBCMY colors. The interpolated pixel is in black. The interpolating polynomials are in gray and magenta.</a:t>
            </a: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36550" y="5762927"/>
            <a:ext cx="8728075" cy="51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400" dirty="0" smtClean="0">
                <a:latin typeface="Times New Roman" pitchFamily="18" charset="0"/>
              </a:rPr>
              <a:t>Illustration: C.M.G. Lee</a:t>
            </a:r>
          </a:p>
          <a:p>
            <a:pPr algn="l"/>
            <a:r>
              <a:rPr lang="en-US" altLang="en-US" sz="1400" dirty="0">
                <a:latin typeface="Times New Roman" pitchFamily="18" charset="0"/>
                <a:cs typeface="Times New Roman" pitchFamily="18" charset="0"/>
                <a:hlinkClick r:id="rId3"/>
              </a:rPr>
              <a:t>https://en.wikipedia.org/wiki/Bicubic_interpolation#/media/File:Comparison_of_1D_and_2D_interpolation.svg</a:t>
            </a:r>
            <a:endParaRPr lang="en-US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336550" y="1760347"/>
            <a:ext cx="2787650" cy="174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</a:rPr>
              <a:t>Resizing incorporates pixel selection and interpolation. The latter is done by fitting polynomials to the existing data points and sampling the polynom</a:t>
            </a:r>
            <a:r>
              <a:rPr lang="en-US" altLang="en-US" sz="1800" dirty="0" smtClean="0">
                <a:latin typeface="Times New Roman" pitchFamily="18" charset="0"/>
              </a:rPr>
              <a:t>ial at the new point.</a:t>
            </a: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381000" y="5791200"/>
            <a:ext cx="14478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7889875" y="641369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hlinkClick r:id="rId4" action="ppaction://hlinksldjump"/>
              </a:rPr>
              <a:t>109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61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59823"/>
            <a:ext cx="6324600" cy="585341"/>
          </a:xfrm>
        </p:spPr>
        <p:txBody>
          <a:bodyPr wrap="square">
            <a:spAutoFit/>
          </a:bodyPr>
          <a:lstStyle/>
          <a:p>
            <a:r>
              <a:rPr lang="en-US" altLang="en-US" sz="3200" dirty="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029200" y="2042319"/>
            <a:ext cx="3581400" cy="3429000"/>
            <a:chOff x="4953000" y="2209800"/>
            <a:chExt cx="3581400" cy="3429000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953000" y="2209800"/>
              <a:ext cx="3581400" cy="3429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88900" dir="81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Rectangle 34"/>
            <p:cNvSpPr>
              <a:spLocks noChangeArrowheads="1"/>
            </p:cNvSpPr>
            <p:nvPr/>
          </p:nvSpPr>
          <p:spPr bwMode="auto">
            <a:xfrm>
              <a:off x="7065963" y="4168775"/>
              <a:ext cx="554037" cy="336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" name="Group 3"/>
            <p:cNvGrpSpPr>
              <a:grpSpLocks/>
            </p:cNvGrpSpPr>
            <p:nvPr/>
          </p:nvGrpSpPr>
          <p:grpSpPr bwMode="auto">
            <a:xfrm>
              <a:off x="4979989" y="2276475"/>
              <a:ext cx="3443288" cy="3290887"/>
              <a:chOff x="4979341" y="2275892"/>
              <a:chExt cx="3444702" cy="3291868"/>
            </a:xfrm>
          </p:grpSpPr>
          <p:grpSp>
            <p:nvGrpSpPr>
              <p:cNvPr id="12" name="Group 8"/>
              <p:cNvGrpSpPr>
                <a:grpSpLocks/>
              </p:cNvGrpSpPr>
              <p:nvPr/>
            </p:nvGrpSpPr>
            <p:grpSpPr bwMode="auto">
              <a:xfrm>
                <a:off x="5067300" y="2439988"/>
                <a:ext cx="3352800" cy="3121025"/>
                <a:chOff x="3168" y="1441"/>
                <a:chExt cx="2112" cy="1966"/>
              </a:xfrm>
            </p:grpSpPr>
            <p:sp>
              <p:nvSpPr>
                <p:cNvPr id="17" name="Rectangle 9"/>
                <p:cNvSpPr>
                  <a:spLocks noChangeArrowheads="1"/>
                </p:cNvSpPr>
                <p:nvPr/>
              </p:nvSpPr>
              <p:spPr bwMode="auto">
                <a:xfrm>
                  <a:off x="3456" y="1728"/>
                  <a:ext cx="1440" cy="13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" name="Rectangle 10"/>
                <p:cNvSpPr>
                  <a:spLocks noChangeArrowheads="1"/>
                </p:cNvSpPr>
                <p:nvPr/>
              </p:nvSpPr>
              <p:spPr bwMode="auto">
                <a:xfrm>
                  <a:off x="3456" y="1728"/>
                  <a:ext cx="864" cy="91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9" name="Rectangle 11"/>
                <p:cNvSpPr>
                  <a:spLocks noChangeArrowheads="1"/>
                </p:cNvSpPr>
                <p:nvPr/>
              </p:nvSpPr>
              <p:spPr bwMode="auto">
                <a:xfrm>
                  <a:off x="3368" y="1633"/>
                  <a:ext cx="192" cy="192"/>
                </a:xfrm>
                <a:prstGeom prst="rect">
                  <a:avLst/>
                </a:prstGeom>
                <a:solidFill>
                  <a:srgbClr val="8080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788" y="1633"/>
                  <a:ext cx="192" cy="192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1" name="Rectangle 13"/>
                <p:cNvSpPr>
                  <a:spLocks noChangeArrowheads="1"/>
                </p:cNvSpPr>
                <p:nvPr/>
              </p:nvSpPr>
              <p:spPr bwMode="auto">
                <a:xfrm>
                  <a:off x="4788" y="3025"/>
                  <a:ext cx="192" cy="192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" name="Rectangle 14"/>
                <p:cNvSpPr>
                  <a:spLocks noChangeArrowheads="1"/>
                </p:cNvSpPr>
                <p:nvPr/>
              </p:nvSpPr>
              <p:spPr bwMode="auto">
                <a:xfrm>
                  <a:off x="3368" y="3025"/>
                  <a:ext cx="192" cy="192"/>
                </a:xfrm>
                <a:prstGeom prst="rect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3" name="Rectangle 15"/>
                <p:cNvSpPr>
                  <a:spLocks noChangeArrowheads="1"/>
                </p:cNvSpPr>
                <p:nvPr/>
              </p:nvSpPr>
              <p:spPr bwMode="auto">
                <a:xfrm>
                  <a:off x="4224" y="2545"/>
                  <a:ext cx="192" cy="192"/>
                </a:xfrm>
                <a:prstGeom prst="rect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aphicFrame>
              <p:nvGraphicFramePr>
                <p:cNvPr id="24" name="Object 16"/>
                <p:cNvGraphicFramePr>
                  <a:graphicFrameLocks noChangeAspect="1"/>
                </p:cNvGraphicFramePr>
                <p:nvPr/>
              </p:nvGraphicFramePr>
              <p:xfrm>
                <a:off x="3265" y="1441"/>
                <a:ext cx="399" cy="1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211" name="Equation" r:id="rId3" imgW="634725" imgH="304668" progId="Equation.3">
                        <p:embed/>
                      </p:oleObj>
                    </mc:Choice>
                    <mc:Fallback>
                      <p:oleObj name="Equation" r:id="rId3" imgW="634725" imgH="30466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65" y="1441"/>
                              <a:ext cx="399" cy="1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5" name="Object 17"/>
                <p:cNvGraphicFramePr>
                  <a:graphicFrameLocks noChangeAspect="1"/>
                </p:cNvGraphicFramePr>
                <p:nvPr/>
              </p:nvGraphicFramePr>
              <p:xfrm>
                <a:off x="3168" y="3216"/>
                <a:ext cx="592" cy="1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212" name="Equation" r:id="rId5" imgW="939392" imgH="304668" progId="Equation.3">
                        <p:embed/>
                      </p:oleObj>
                    </mc:Choice>
                    <mc:Fallback>
                      <p:oleObj name="Equation" r:id="rId5" imgW="939392" imgH="30466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68" y="3216"/>
                              <a:ext cx="592" cy="1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6" name="Object 18"/>
                <p:cNvGraphicFramePr>
                  <a:graphicFrameLocks noChangeAspect="1"/>
                </p:cNvGraphicFramePr>
                <p:nvPr/>
              </p:nvGraphicFramePr>
              <p:xfrm>
                <a:off x="4588" y="1441"/>
                <a:ext cx="592" cy="1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213" name="Equation" r:id="rId7" imgW="939392" imgH="304668" progId="Equation.3">
                        <p:embed/>
                      </p:oleObj>
                    </mc:Choice>
                    <mc:Fallback>
                      <p:oleObj name="Equation" r:id="rId7" imgW="939392" imgH="30466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88" y="1441"/>
                              <a:ext cx="592" cy="1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7" name="Object 19"/>
                <p:cNvGraphicFramePr>
                  <a:graphicFrameLocks noChangeAspect="1"/>
                </p:cNvGraphicFramePr>
                <p:nvPr/>
              </p:nvGraphicFramePr>
              <p:xfrm>
                <a:off x="4488" y="3216"/>
                <a:ext cx="792" cy="1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214" name="Equation" r:id="rId9" imgW="1256755" imgH="304668" progId="Equation.3">
                        <p:embed/>
                      </p:oleObj>
                    </mc:Choice>
                    <mc:Fallback>
                      <p:oleObj name="Equation" r:id="rId9" imgW="1256755" imgH="30466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88" y="3216"/>
                              <a:ext cx="792" cy="1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8" name="Object 20"/>
                <p:cNvGraphicFramePr>
                  <a:graphicFrameLocks noChangeAspect="1"/>
                </p:cNvGraphicFramePr>
                <p:nvPr/>
              </p:nvGraphicFramePr>
              <p:xfrm>
                <a:off x="3712" y="2784"/>
                <a:ext cx="464" cy="1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215" name="Equation" r:id="rId11" imgW="736280" imgH="304668" progId="Equation.3">
                        <p:embed/>
                      </p:oleObj>
                    </mc:Choice>
                    <mc:Fallback>
                      <p:oleObj name="Equation" r:id="rId11" imgW="736280" imgH="30466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712" y="2784"/>
                              <a:ext cx="464" cy="1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21"/>
                <p:cNvGraphicFramePr>
                  <a:graphicFrameLocks noChangeAspect="1"/>
                </p:cNvGraphicFramePr>
                <p:nvPr/>
              </p:nvGraphicFramePr>
              <p:xfrm>
                <a:off x="4368" y="1968"/>
                <a:ext cx="472" cy="1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216" name="Equation" r:id="rId13" imgW="748975" imgH="304668" progId="Equation.3">
                        <p:embed/>
                      </p:oleObj>
                    </mc:Choice>
                    <mc:Fallback>
                      <p:oleObj name="Equation" r:id="rId13" imgW="748975" imgH="30466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68" y="1968"/>
                              <a:ext cx="472" cy="1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" name="Object 22"/>
                <p:cNvGraphicFramePr>
                  <a:graphicFrameLocks noChangeAspect="1"/>
                </p:cNvGraphicFramePr>
                <p:nvPr/>
              </p:nvGraphicFramePr>
              <p:xfrm>
                <a:off x="3529" y="2124"/>
                <a:ext cx="167" cy="1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217" name="Equation" r:id="rId15" imgW="266469" imgH="190335" progId="Equation.3">
                        <p:embed/>
                      </p:oleObj>
                    </mc:Choice>
                    <mc:Fallback>
                      <p:oleObj name="Equation" r:id="rId15" imgW="266469" imgH="190335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29" y="2124"/>
                              <a:ext cx="167" cy="1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" name="Object 23"/>
                <p:cNvGraphicFramePr>
                  <a:graphicFrameLocks noChangeAspect="1"/>
                </p:cNvGraphicFramePr>
                <p:nvPr/>
              </p:nvGraphicFramePr>
              <p:xfrm>
                <a:off x="3800" y="1841"/>
                <a:ext cx="176" cy="1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218" name="Equation" r:id="rId17" imgW="279279" imgH="203112" progId="Equation.3">
                        <p:embed/>
                      </p:oleObj>
                    </mc:Choice>
                    <mc:Fallback>
                      <p:oleObj name="Equation" r:id="rId17" imgW="279279" imgH="203112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00" y="1841"/>
                              <a:ext cx="176" cy="1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2" name="Line 24"/>
                <p:cNvSpPr>
                  <a:spLocks noChangeShapeType="1"/>
                </p:cNvSpPr>
                <p:nvPr/>
              </p:nvSpPr>
              <p:spPr bwMode="auto">
                <a:xfrm>
                  <a:off x="3456" y="1968"/>
                  <a:ext cx="8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25"/>
                <p:cNvSpPr>
                  <a:spLocks noChangeShapeType="1"/>
                </p:cNvSpPr>
                <p:nvPr/>
              </p:nvSpPr>
              <p:spPr bwMode="auto">
                <a:xfrm>
                  <a:off x="4320" y="1968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Line 26"/>
                <p:cNvSpPr>
                  <a:spLocks noChangeShapeType="1"/>
                </p:cNvSpPr>
                <p:nvPr/>
              </p:nvSpPr>
              <p:spPr bwMode="auto">
                <a:xfrm>
                  <a:off x="3696" y="1728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696" y="2640"/>
                  <a:ext cx="0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aphicFrame>
              <p:nvGraphicFramePr>
                <p:cNvPr id="36" name="Object 28"/>
                <p:cNvGraphicFramePr>
                  <a:graphicFrameLocks noChangeAspect="1"/>
                </p:cNvGraphicFramePr>
                <p:nvPr/>
              </p:nvGraphicFramePr>
              <p:xfrm>
                <a:off x="4424" y="2544"/>
                <a:ext cx="328" cy="1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219" name="Equation" r:id="rId19" imgW="520474" imgH="304668" progId="Equation.3">
                        <p:embed/>
                      </p:oleObj>
                    </mc:Choice>
                    <mc:Fallback>
                      <p:oleObj name="Equation" r:id="rId19" imgW="520474" imgH="304668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24" y="2544"/>
                              <a:ext cx="328" cy="1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3" name="TextBox 12"/>
              <p:cNvSpPr txBox="1"/>
              <p:nvPr/>
            </p:nvSpPr>
            <p:spPr>
              <a:xfrm>
                <a:off x="5163567" y="2275892"/>
                <a:ext cx="779782" cy="4478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anchor="ctr" anchorCtr="1"/>
              <a:lstStyle/>
              <a:p>
                <a:pPr>
                  <a:defRPr/>
                </a:pPr>
                <a:r>
                  <a:rPr lang="en-US" sz="2400" dirty="0">
                    <a:latin typeface="+mj-lt"/>
                  </a:rPr>
                  <a:t>(</a:t>
                </a:r>
                <a:r>
                  <a:rPr lang="en-US" sz="2400" i="1" dirty="0" smtClean="0">
                    <a:latin typeface="+mj-lt"/>
                  </a:rPr>
                  <a:t>r</a:t>
                </a:r>
                <a:r>
                  <a:rPr lang="en-US" sz="2400" dirty="0" smtClean="0">
                    <a:latin typeface="+mj-lt"/>
                  </a:rPr>
                  <a:t>, </a:t>
                </a:r>
                <a:r>
                  <a:rPr lang="en-US" sz="2400" i="1" dirty="0" smtClean="0">
                    <a:latin typeface="+mj-lt"/>
                  </a:rPr>
                  <a:t>c</a:t>
                </a:r>
                <a:r>
                  <a:rPr lang="en-US" sz="2400" dirty="0" smtClean="0">
                    <a:latin typeface="+mj-lt"/>
                  </a:rPr>
                  <a:t>)</a:t>
                </a:r>
                <a:endParaRPr lang="en-US" sz="2400" dirty="0">
                  <a:latin typeface="+mj-lt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90049" y="2371169"/>
                <a:ext cx="1233994" cy="3525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anchor="ctr" anchorCtr="1"/>
              <a:lstStyle/>
              <a:p>
                <a:pPr>
                  <a:defRPr/>
                </a:pPr>
                <a:r>
                  <a:rPr lang="en-US" sz="2400" dirty="0">
                    <a:latin typeface="+mj-lt"/>
                  </a:rPr>
                  <a:t>(</a:t>
                </a:r>
                <a:r>
                  <a:rPr lang="en-US" sz="2400" i="1" dirty="0" smtClean="0">
                    <a:latin typeface="+mj-lt"/>
                  </a:rPr>
                  <a:t>r</a:t>
                </a:r>
                <a:r>
                  <a:rPr lang="en-US" sz="2400" dirty="0" smtClean="0">
                    <a:latin typeface="+mj-lt"/>
                  </a:rPr>
                  <a:t>, </a:t>
                </a:r>
                <a:r>
                  <a:rPr lang="en-US" sz="2400" i="1" dirty="0" smtClean="0">
                    <a:latin typeface="+mj-lt"/>
                  </a:rPr>
                  <a:t>c</a:t>
                </a:r>
                <a:r>
                  <a:rPr lang="en-US" sz="2400" dirty="0" smtClean="0">
                    <a:latin typeface="+mj-lt"/>
                  </a:rPr>
                  <a:t>+1</a:t>
                </a:r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79341" y="5277161"/>
                <a:ext cx="1233994" cy="2842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anchor="ctr" anchorCtr="1"/>
              <a:lstStyle/>
              <a:p>
                <a:pPr>
                  <a:defRPr/>
                </a:pPr>
                <a:r>
                  <a:rPr lang="en-US" sz="2400" dirty="0">
                    <a:latin typeface="+mj-lt"/>
                  </a:rPr>
                  <a:t>(</a:t>
                </a:r>
                <a:r>
                  <a:rPr lang="en-US" sz="2400" i="1" dirty="0">
                    <a:latin typeface="+mj-lt"/>
                  </a:rPr>
                  <a:t>r</a:t>
                </a:r>
                <a:r>
                  <a:rPr lang="en-US" sz="1000" i="1" dirty="0">
                    <a:latin typeface="+mj-lt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/>
                  </a:rPr>
                  <a:t>+1</a:t>
                </a:r>
                <a:r>
                  <a:rPr lang="en-US" sz="2400" dirty="0" smtClean="0">
                    <a:latin typeface="+mj-lt"/>
                  </a:rPr>
                  <a:t>,</a:t>
                </a:r>
                <a:r>
                  <a:rPr lang="en-US" sz="2400" i="1" dirty="0" smtClean="0">
                    <a:latin typeface="+mj-lt"/>
                  </a:rPr>
                  <a:t>c</a:t>
                </a:r>
                <a:r>
                  <a:rPr lang="en-US" sz="2400" dirty="0" smtClean="0">
                    <a:latin typeface="+mj-lt"/>
                  </a:rPr>
                  <a:t>)</a:t>
                </a:r>
                <a:endParaRPr lang="en-US" sz="2400" dirty="0">
                  <a:latin typeface="+mj-l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174452" y="5285101"/>
                <a:ext cx="1233995" cy="2826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anchor="ctr" anchorCtr="1"/>
              <a:lstStyle/>
              <a:p>
                <a:pPr>
                  <a:defRPr/>
                </a:pPr>
                <a:r>
                  <a:rPr lang="en-US" sz="2400" dirty="0">
                    <a:latin typeface="+mj-lt"/>
                  </a:rPr>
                  <a:t>(</a:t>
                </a:r>
                <a:r>
                  <a:rPr lang="en-US" sz="2400" i="1" dirty="0" smtClean="0">
                    <a:latin typeface="+mj-lt"/>
                  </a:rPr>
                  <a:t>r</a:t>
                </a:r>
                <a:r>
                  <a:rPr lang="en-US" sz="1000" i="1" dirty="0" smtClean="0">
                    <a:latin typeface="+mj-lt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+mj-lt"/>
                  </a:rPr>
                  <a:t>+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+mj-lt"/>
                  </a:rPr>
                  <a:t>1</a:t>
                </a:r>
                <a:r>
                  <a:rPr lang="en-US" sz="2400" dirty="0" smtClean="0">
                    <a:latin typeface="+mj-lt"/>
                  </a:rPr>
                  <a:t>,</a:t>
                </a:r>
                <a:r>
                  <a:rPr lang="en-US" sz="2400" i="1" dirty="0" smtClean="0">
                    <a:latin typeface="+mj-lt"/>
                  </a:rPr>
                  <a:t>c</a:t>
                </a:r>
                <a:r>
                  <a:rPr lang="en-US" sz="2400" dirty="0" smtClean="0">
                    <a:latin typeface="+mj-lt"/>
                  </a:rPr>
                  <a:t>+1</a:t>
                </a:r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</p:grp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7067550" y="4134896"/>
              <a:ext cx="736081" cy="421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0" tIns="41029" rIns="0" bIns="41029" anchor="ctr" anchorCtr="0">
              <a:no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 dirty="0">
                  <a:latin typeface="Euclid Symbol" pitchFamily="18" charset="2"/>
                </a:rPr>
                <a:t>(</a:t>
              </a:r>
              <a:r>
                <a:rPr lang="en-US" altLang="en-US" sz="2200" i="1" dirty="0" err="1">
                  <a:latin typeface="Times New Roman" pitchFamily="18" charset="0"/>
                </a:rPr>
                <a:t>r</a:t>
              </a:r>
              <a:r>
                <a:rPr lang="en-US" altLang="en-US" sz="2200" i="1" baseline="-25000" dirty="0" err="1">
                  <a:latin typeface="Times New Roman" pitchFamily="18" charset="0"/>
                </a:rPr>
                <a:t>f</a:t>
              </a:r>
              <a:r>
                <a:rPr lang="en-US" altLang="en-US" sz="2200" i="1" dirty="0">
                  <a:latin typeface="Times New Roman" pitchFamily="18" charset="0"/>
                </a:rPr>
                <a:t> </a:t>
              </a:r>
              <a:r>
                <a:rPr lang="en-US" altLang="en-US" sz="2200" dirty="0">
                  <a:latin typeface="Times New Roman" pitchFamily="18" charset="0"/>
                </a:rPr>
                <a:t>,</a:t>
              </a:r>
              <a:r>
                <a:rPr lang="en-US" altLang="en-US" sz="2200" i="1" dirty="0" err="1">
                  <a:latin typeface="Times New Roman" pitchFamily="18" charset="0"/>
                </a:rPr>
                <a:t>c</a:t>
              </a:r>
              <a:r>
                <a:rPr lang="en-US" altLang="en-US" sz="2200" i="1" baseline="-25000" dirty="0" err="1">
                  <a:latin typeface="Times New Roman" pitchFamily="18" charset="0"/>
                </a:rPr>
                <a:t>f</a:t>
              </a:r>
              <a:r>
                <a:rPr lang="en-US" altLang="en-US" sz="2200" dirty="0">
                  <a:latin typeface="Euclid Symbol" pitchFamily="18" charset="2"/>
                </a:rPr>
                <a:t>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1798" y="1798638"/>
            <a:ext cx="4572000" cy="3916362"/>
            <a:chOff x="341798" y="1722438"/>
            <a:chExt cx="4572000" cy="3916362"/>
          </a:xfrm>
        </p:grpSpPr>
        <p:sp>
          <p:nvSpPr>
            <p:cNvPr id="14340" name="Text Box 14"/>
            <p:cNvSpPr txBox="1">
              <a:spLocks noChangeArrowheads="1"/>
            </p:cNvSpPr>
            <p:nvPr/>
          </p:nvSpPr>
          <p:spPr bwMode="auto">
            <a:xfrm>
              <a:off x="341798" y="1722438"/>
              <a:ext cx="4572000" cy="278773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64117" tIns="123087" rIns="164117" bIns="123087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200" dirty="0">
                  <a:latin typeface="Times New Roman" pitchFamily="18" charset="0"/>
                </a:rPr>
                <a:t>The “Nearest Neighbor” algorithm is a generalization of pixel replication and decimation.  </a:t>
              </a:r>
            </a:p>
            <a:p>
              <a:pPr algn="l">
                <a:spcBef>
                  <a:spcPct val="50000"/>
                </a:spcBef>
              </a:pPr>
              <a:r>
                <a:rPr lang="en-US" altLang="en-US" sz="2200" dirty="0" smtClean="0">
                  <a:latin typeface="Times New Roman" pitchFamily="18" charset="0"/>
                </a:rPr>
                <a:t>If the input image, </a:t>
              </a:r>
              <a:r>
                <a:rPr lang="en-US" altLang="en-US" sz="2200" b="1" dirty="0" smtClean="0">
                  <a:latin typeface="Times New Roman" pitchFamily="18" charset="0"/>
                </a:rPr>
                <a:t>I</a:t>
              </a:r>
              <a:r>
                <a:rPr lang="en-US" altLang="en-US" sz="2200" dirty="0" smtClean="0">
                  <a:latin typeface="Times New Roman" pitchFamily="18" charset="0"/>
                </a:rPr>
                <a:t>, is </a:t>
              </a:r>
              <a:r>
                <a:rPr lang="en-US" altLang="en-US" sz="2200" i="1" dirty="0" smtClean="0">
                  <a:latin typeface="Times New Roman" pitchFamily="18" charset="0"/>
                </a:rPr>
                <a:t>R</a:t>
              </a:r>
              <a:r>
                <a:rPr lang="en-US" altLang="en-US" sz="2200" dirty="0" smtClean="0">
                  <a:latin typeface="Times New Roman" pitchFamily="18" charset="0"/>
                  <a:sym typeface="Symbol" panose="05050102010706020507" pitchFamily="18" charset="2"/>
                </a:rPr>
                <a:t></a:t>
              </a:r>
              <a:r>
                <a:rPr lang="en-US" altLang="en-US" sz="2200" i="1" dirty="0" smtClean="0">
                  <a:latin typeface="Times New Roman" pitchFamily="18" charset="0"/>
                  <a:sym typeface="Symbol" panose="05050102010706020507" pitchFamily="18" charset="2"/>
                </a:rPr>
                <a:t>C</a:t>
              </a:r>
              <a:r>
                <a:rPr lang="en-US" altLang="en-US" sz="2200" dirty="0" smtClean="0">
                  <a:latin typeface="Times New Roman" pitchFamily="18" charset="0"/>
                  <a:sym typeface="Symbol" panose="05050102010706020507" pitchFamily="18" charset="2"/>
                </a:rPr>
                <a:t> and the output image, </a:t>
              </a:r>
              <a:r>
                <a:rPr lang="en-US" altLang="en-US" sz="2200" b="1" dirty="0" smtClean="0">
                  <a:latin typeface="Times New Roman" pitchFamily="18" charset="0"/>
                  <a:sym typeface="Symbol" panose="05050102010706020507" pitchFamily="18" charset="2"/>
                </a:rPr>
                <a:t>J</a:t>
              </a:r>
              <a:r>
                <a:rPr lang="en-US" altLang="en-US" sz="2200" dirty="0" smtClean="0">
                  <a:latin typeface="Times New Roman" pitchFamily="18" charset="0"/>
                  <a:sym typeface="Symbol" panose="05050102010706020507" pitchFamily="18" charset="2"/>
                </a:rPr>
                <a:t>, is </a:t>
              </a:r>
              <a:r>
                <a:rPr lang="en-US" altLang="en-US" sz="2200" i="1" dirty="0" smtClean="0">
                  <a:latin typeface="Times New Roman" pitchFamily="18" charset="0"/>
                </a:rPr>
                <a:t>R</a:t>
              </a:r>
              <a:r>
                <a:rPr lang="en-US" altLang="en-US" sz="2200" dirty="0">
                  <a:latin typeface="Times New Roman" pitchFamily="18" charset="0"/>
                  <a:sym typeface="Symbol" panose="05050102010706020507" pitchFamily="18" charset="2"/>
                </a:rPr>
                <a:t></a:t>
              </a:r>
              <a:r>
                <a:rPr lang="en-US" altLang="en-US" sz="2200" dirty="0" smtClean="0">
                  <a:latin typeface="Times New Roman" pitchFamily="18" charset="0"/>
                  <a:sym typeface="Symbol" panose="05050102010706020507" pitchFamily="18" charset="2"/>
                </a:rPr>
                <a:t></a:t>
              </a:r>
              <a:r>
                <a:rPr lang="en-US" altLang="en-US" sz="2200" i="1" dirty="0" smtClean="0">
                  <a:latin typeface="Times New Roman" pitchFamily="18" charset="0"/>
                  <a:sym typeface="Symbol" panose="05050102010706020507" pitchFamily="18" charset="2"/>
                </a:rPr>
                <a:t>C</a:t>
              </a:r>
              <a:r>
                <a:rPr lang="en-US" altLang="en-US" sz="2200" dirty="0">
                  <a:latin typeface="Times New Roman" pitchFamily="18" charset="0"/>
                  <a:sym typeface="Symbol" panose="05050102010706020507" pitchFamily="18" charset="2"/>
                </a:rPr>
                <a:t></a:t>
              </a:r>
              <a:r>
                <a:rPr lang="en-US" altLang="en-US" sz="2200" dirty="0" smtClean="0">
                  <a:latin typeface="Times New Roman" pitchFamily="18" charset="0"/>
                  <a:sym typeface="Symbol" panose="05050102010706020507" pitchFamily="18" charset="2"/>
                </a:rPr>
                <a:t> then output pixel location (</a:t>
              </a:r>
              <a:r>
                <a:rPr lang="en-US" altLang="en-US" sz="2200" i="1" dirty="0" err="1" smtClean="0">
                  <a:latin typeface="Times New Roman" pitchFamily="18" charset="0"/>
                  <a:sym typeface="Symbol" panose="05050102010706020507" pitchFamily="18" charset="2"/>
                </a:rPr>
                <a:t>r</a:t>
              </a:r>
              <a:r>
                <a:rPr lang="en-US" altLang="en-US" sz="2200" dirty="0" err="1">
                  <a:latin typeface="Times New Roman" pitchFamily="18" charset="0"/>
                  <a:sym typeface="Symbol" panose="05050102010706020507" pitchFamily="18" charset="2"/>
                </a:rPr>
                <a:t></a:t>
              </a:r>
              <a:r>
                <a:rPr lang="en-US" altLang="en-US" sz="2200" dirty="0" err="1" smtClean="0">
                  <a:latin typeface="Times New Roman" pitchFamily="18" charset="0"/>
                  <a:sym typeface="Symbol" panose="05050102010706020507" pitchFamily="18" charset="2"/>
                </a:rPr>
                <a:t>,</a:t>
              </a:r>
              <a:r>
                <a:rPr lang="en-US" altLang="en-US" sz="2200" i="1" dirty="0" err="1" smtClean="0">
                  <a:latin typeface="Times New Roman" pitchFamily="18" charset="0"/>
                  <a:sym typeface="Symbol" panose="05050102010706020507" pitchFamily="18" charset="2"/>
                </a:rPr>
                <a:t>c</a:t>
              </a:r>
              <a:r>
                <a:rPr lang="en-US" altLang="en-US" sz="2200" dirty="0">
                  <a:latin typeface="Times New Roman" pitchFamily="18" charset="0"/>
                  <a:sym typeface="Symbol" panose="05050102010706020507" pitchFamily="18" charset="2"/>
                </a:rPr>
                <a:t></a:t>
              </a:r>
              <a:r>
                <a:rPr lang="en-US" altLang="en-US" sz="2200" dirty="0" smtClean="0">
                  <a:latin typeface="Times New Roman" pitchFamily="18" charset="0"/>
                  <a:sym typeface="Symbol" panose="05050102010706020507" pitchFamily="18" charset="2"/>
                </a:rPr>
                <a:t>) is sampled from</a:t>
              </a:r>
              <a:r>
                <a:rPr lang="en-US" altLang="en-US" sz="2200" dirty="0">
                  <a:latin typeface="Times New Roman" pitchFamily="18" charset="0"/>
                  <a:sym typeface="Symbol" panose="05050102010706020507" pitchFamily="18" charset="2"/>
                </a:rPr>
                <a:t> </a:t>
              </a:r>
              <a:r>
                <a:rPr lang="en-US" altLang="en-US" sz="2200" dirty="0" smtClean="0">
                  <a:latin typeface="Times New Roman" pitchFamily="18" charset="0"/>
                  <a:sym typeface="Symbol" panose="05050102010706020507" pitchFamily="18" charset="2"/>
                </a:rPr>
                <a:t>input location (</a:t>
              </a:r>
              <a:r>
                <a:rPr lang="en-US" altLang="en-US" sz="2200" i="1" dirty="0" smtClean="0">
                  <a:latin typeface="Times New Roman" pitchFamily="18" charset="0"/>
                  <a:sym typeface="Symbol" panose="05050102010706020507" pitchFamily="18" charset="2"/>
                </a:rPr>
                <a:t>r</a:t>
              </a:r>
              <a:r>
                <a:rPr lang="en-US" altLang="en-US" sz="2200" dirty="0" smtClean="0">
                  <a:latin typeface="Times New Roman" pitchFamily="18" charset="0"/>
                  <a:sym typeface="Symbol" panose="05050102010706020507" pitchFamily="18" charset="2"/>
                </a:rPr>
                <a:t>,</a:t>
              </a:r>
              <a:r>
                <a:rPr lang="en-US" altLang="en-US" sz="2200" i="1" dirty="0" smtClean="0">
                  <a:latin typeface="Times New Roman" pitchFamily="18" charset="0"/>
                  <a:sym typeface="Symbol" panose="05050102010706020507" pitchFamily="18" charset="2"/>
                </a:rPr>
                <a:t>c</a:t>
              </a:r>
              <a:r>
                <a:rPr lang="en-US" altLang="en-US" sz="2200" dirty="0" smtClean="0">
                  <a:latin typeface="Times New Roman" pitchFamily="18" charset="0"/>
                  <a:sym typeface="Symbol" panose="05050102010706020507" pitchFamily="18" charset="2"/>
                </a:rPr>
                <a:t>) where</a:t>
              </a: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3993477"/>
                </p:ext>
              </p:extLst>
            </p:nvPr>
          </p:nvGraphicFramePr>
          <p:xfrm>
            <a:off x="860963" y="4618997"/>
            <a:ext cx="3533670" cy="488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20" name="Equation" r:id="rId21" imgW="2019240" imgH="279360" progId="Equation.DSMT4">
                    <p:embed/>
                  </p:oleObj>
                </mc:Choice>
                <mc:Fallback>
                  <p:oleObj name="Equation" r:id="rId21" imgW="201924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60963" y="4618997"/>
                          <a:ext cx="3533670" cy="4888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3454059"/>
                </p:ext>
              </p:extLst>
            </p:nvPr>
          </p:nvGraphicFramePr>
          <p:xfrm>
            <a:off x="1005548" y="5216700"/>
            <a:ext cx="3244500" cy="42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21" name="Equation" r:id="rId23" imgW="1854000" imgH="241200" progId="Equation.DSMT4">
                    <p:embed/>
                  </p:oleObj>
                </mc:Choice>
                <mc:Fallback>
                  <p:oleObj name="Equation" r:id="rId23" imgW="185400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005548" y="5216700"/>
                          <a:ext cx="3244500" cy="42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14"/>
          <p:cNvSpPr txBox="1">
            <a:spLocks noChangeArrowheads="1"/>
          </p:cNvSpPr>
          <p:nvPr/>
        </p:nvSpPr>
        <p:spPr bwMode="auto">
          <a:xfrm>
            <a:off x="484188" y="2862263"/>
            <a:ext cx="4572000" cy="310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64117" tIns="123087" rIns="164117" bIns="123087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2200">
                <a:latin typeface="Times New Roman" pitchFamily="18" charset="0"/>
              </a:rPr>
              <a:t>The “Nearest Neighbor” algorithm is a generalization of pixel replication and decimation.  </a:t>
            </a:r>
          </a:p>
          <a:p>
            <a:pPr algn="l">
              <a:spcBef>
                <a:spcPct val="50000"/>
              </a:spcBef>
            </a:pPr>
            <a:r>
              <a:rPr lang="en-US" altLang="en-US" sz="2200">
                <a:latin typeface="Times New Roman" pitchFamily="18" charset="0"/>
              </a:rPr>
              <a:t>It also includes fractional resizing, </a:t>
            </a:r>
            <a:r>
              <a:rPr lang="en-US" altLang="en-US" sz="2200" i="1">
                <a:latin typeface="Times New Roman" pitchFamily="18" charset="0"/>
              </a:rPr>
              <a:t>i.e</a:t>
            </a:r>
            <a:r>
              <a:rPr lang="en-US" altLang="en-US" sz="2200">
                <a:latin typeface="Times New Roman" pitchFamily="18" charset="0"/>
              </a:rPr>
              <a:t>. resizing an image so that it has </a:t>
            </a:r>
            <a:r>
              <a:rPr lang="en-US" altLang="en-US" sz="2200" i="1">
                <a:latin typeface="Times New Roman" pitchFamily="18" charset="0"/>
              </a:rPr>
              <a:t>p</a:t>
            </a:r>
            <a:r>
              <a:rPr lang="en-US" altLang="en-US" sz="2200">
                <a:latin typeface="Times New Roman" pitchFamily="18" charset="0"/>
              </a:rPr>
              <a:t>/</a:t>
            </a:r>
            <a:r>
              <a:rPr lang="en-US" altLang="en-US" sz="2200" i="1">
                <a:latin typeface="Times New Roman" pitchFamily="18" charset="0"/>
              </a:rPr>
              <a:t>q</a:t>
            </a:r>
            <a:r>
              <a:rPr lang="en-US" altLang="en-US" sz="2200">
                <a:latin typeface="Times New Roman" pitchFamily="18" charset="0"/>
              </a:rPr>
              <a:t> of the pixels per row and </a:t>
            </a:r>
            <a:r>
              <a:rPr lang="en-US" altLang="en-US" sz="2200" i="1">
                <a:latin typeface="Times New Roman" pitchFamily="18" charset="0"/>
              </a:rPr>
              <a:t>p</a:t>
            </a:r>
            <a:r>
              <a:rPr lang="en-US" altLang="en-US" sz="2200">
                <a:latin typeface="Times New Roman" pitchFamily="18" charset="0"/>
              </a:rPr>
              <a:t>/</a:t>
            </a:r>
            <a:r>
              <a:rPr lang="en-US" altLang="en-US" sz="2200" i="1">
                <a:latin typeface="Times New Roman" pitchFamily="18" charset="0"/>
              </a:rPr>
              <a:t>q</a:t>
            </a:r>
            <a:r>
              <a:rPr lang="en-US" altLang="en-US" sz="2200">
                <a:latin typeface="Times New Roman" pitchFamily="18" charset="0"/>
              </a:rPr>
              <a:t> of the rows in the original.  (</a:t>
            </a:r>
            <a:r>
              <a:rPr lang="en-US" altLang="en-US" sz="2200" i="1">
                <a:latin typeface="Times New Roman" pitchFamily="18" charset="0"/>
              </a:rPr>
              <a:t>p</a:t>
            </a:r>
            <a:r>
              <a:rPr lang="en-US" altLang="en-US" sz="2200">
                <a:latin typeface="Times New Roman" pitchFamily="18" charset="0"/>
              </a:rPr>
              <a:t> and </a:t>
            </a:r>
            <a:r>
              <a:rPr lang="en-US" altLang="en-US" sz="2200" i="1">
                <a:latin typeface="Times New Roman" pitchFamily="18" charset="0"/>
              </a:rPr>
              <a:t>q</a:t>
            </a:r>
            <a:r>
              <a:rPr lang="en-US" altLang="en-US" sz="2200">
                <a:latin typeface="Times New Roman" pitchFamily="18" charset="0"/>
              </a:rPr>
              <a:t> are both integers.)</a:t>
            </a: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</p:spPr>
        <p:txBody>
          <a:bodyPr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pic>
        <p:nvPicPr>
          <p:cNvPr id="14342" name="Picture 12" descr="sagua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1546225"/>
            <a:ext cx="2771775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14"/>
          <p:cNvSpPr txBox="1">
            <a:spLocks noChangeArrowheads="1"/>
          </p:cNvSpPr>
          <p:nvPr/>
        </p:nvSpPr>
        <p:spPr bwMode="auto">
          <a:xfrm>
            <a:off x="3325813" y="1120775"/>
            <a:ext cx="1800225" cy="11906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Zoom in on a section for a closer look at the process</a:t>
            </a:r>
          </a:p>
        </p:txBody>
      </p:sp>
      <p:pic>
        <p:nvPicPr>
          <p:cNvPr id="15365" name="Picture 6" descr="saguaros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1546225"/>
            <a:ext cx="2771775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15367" name="Line 10"/>
          <p:cNvSpPr>
            <a:spLocks noChangeShapeType="1"/>
          </p:cNvSpPr>
          <p:nvPr/>
        </p:nvSpPr>
        <p:spPr bwMode="auto">
          <a:xfrm flipH="1">
            <a:off x="484188" y="2338388"/>
            <a:ext cx="5903912" cy="4857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11"/>
          <p:cNvSpPr>
            <a:spLocks noChangeShapeType="1"/>
          </p:cNvSpPr>
          <p:nvPr/>
        </p:nvSpPr>
        <p:spPr bwMode="auto">
          <a:xfrm flipH="1">
            <a:off x="484188" y="2711450"/>
            <a:ext cx="5889625" cy="30702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12"/>
          <p:cNvSpPr>
            <a:spLocks noChangeShapeType="1"/>
          </p:cNvSpPr>
          <p:nvPr/>
        </p:nvSpPr>
        <p:spPr bwMode="auto">
          <a:xfrm flipH="1">
            <a:off x="3571875" y="2689225"/>
            <a:ext cx="3216275" cy="31384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Line 13"/>
          <p:cNvSpPr>
            <a:spLocks noChangeShapeType="1"/>
          </p:cNvSpPr>
          <p:nvPr/>
        </p:nvSpPr>
        <p:spPr bwMode="auto">
          <a:xfrm flipH="1">
            <a:off x="3602038" y="2338388"/>
            <a:ext cx="3148012" cy="4857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371" name="Picture 9" descr="saguaro_detail_1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2" name="Text Box 15"/>
          <p:cNvSpPr txBox="1">
            <a:spLocks noChangeArrowheads="1"/>
          </p:cNvSpPr>
          <p:nvPr/>
        </p:nvSpPr>
        <p:spPr bwMode="auto">
          <a:xfrm>
            <a:off x="4918075" y="5110163"/>
            <a:ext cx="1801813" cy="915987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Example: resize to 3/7 of the 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12" descr="saguaros_detail_1_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Line 4"/>
          <p:cNvSpPr>
            <a:spLocks noChangeShapeType="1"/>
          </p:cNvSpPr>
          <p:nvPr/>
        </p:nvSpPr>
        <p:spPr bwMode="auto">
          <a:xfrm flipH="1">
            <a:off x="1924050" y="1546225"/>
            <a:ext cx="2509838" cy="24733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H="1" flipV="1">
            <a:off x="1925638" y="4983163"/>
            <a:ext cx="2508250" cy="5524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 flipH="1" flipV="1">
            <a:off x="2932113" y="5013325"/>
            <a:ext cx="5627687" cy="53816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2" name="Line 7"/>
          <p:cNvSpPr>
            <a:spLocks noChangeShapeType="1"/>
          </p:cNvSpPr>
          <p:nvPr/>
        </p:nvSpPr>
        <p:spPr bwMode="auto">
          <a:xfrm flipH="1">
            <a:off x="2962275" y="1546225"/>
            <a:ext cx="5627688" cy="24495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6393" name="Picture 13" descr="saguaros_detail_2_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1546225"/>
            <a:ext cx="4138612" cy="4017963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5957888" y="5311775"/>
            <a:ext cx="1662112" cy="6413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Zoom in for a better look</a:t>
            </a:r>
          </a:p>
        </p:txBody>
      </p:sp>
      <p:sp>
        <p:nvSpPr>
          <p:cNvPr id="16395" name="Text Box 14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3/7 resize </a:t>
            </a:r>
          </a:p>
        </p:txBody>
      </p:sp>
      <p:sp>
        <p:nvSpPr>
          <p:cNvPr id="16396" name="Rectangle 17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15" descr="saguaros_detail_2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1546225"/>
            <a:ext cx="4138612" cy="4017963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3" descr="saguaros_detail_1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 Box 11"/>
          <p:cNvSpPr txBox="1">
            <a:spLocks noChangeArrowheads="1"/>
          </p:cNvSpPr>
          <p:nvPr/>
        </p:nvSpPr>
        <p:spPr bwMode="auto">
          <a:xfrm>
            <a:off x="3186113" y="5176838"/>
            <a:ext cx="1663700" cy="915987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Outlined in blue:  7x7 pixel squares</a:t>
            </a:r>
          </a:p>
        </p:txBody>
      </p:sp>
      <p:sp>
        <p:nvSpPr>
          <p:cNvPr id="17415" name="Text Box 16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resize </a:t>
            </a:r>
          </a:p>
        </p:txBody>
      </p:sp>
      <p:sp>
        <p:nvSpPr>
          <p:cNvPr id="17416" name="Rectangle 19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9906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Enlarging Images Through Pixel Replication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46075" y="1905000"/>
            <a:ext cx="1177657" cy="3225819"/>
            <a:chOff x="346075" y="1905000"/>
            <a:chExt cx="1177657" cy="3225819"/>
          </a:xfrm>
        </p:grpSpPr>
        <p:pic>
          <p:nvPicPr>
            <p:cNvPr id="5134" name="Picture 4" descr="resize test 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23" y="4324364"/>
              <a:ext cx="831287" cy="806455"/>
            </a:xfrm>
            <a:prstGeom prst="rect">
              <a:avLst/>
            </a:prstGeom>
            <a:noFill/>
            <a:ln>
              <a:noFill/>
            </a:ln>
            <a:effectLst>
              <a:outerShdw blurRad="63500" dist="88900" dir="2700000" algn="ctr" rotWithShape="0">
                <a:srgbClr val="00000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5" name="Picture 8" descr="resize test 0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88" y="1905000"/>
              <a:ext cx="207822" cy="201614"/>
            </a:xfrm>
            <a:prstGeom prst="rect">
              <a:avLst/>
            </a:prstGeom>
            <a:noFill/>
            <a:ln>
              <a:noFill/>
            </a:ln>
            <a:effectLst>
              <a:outerShdw blurRad="63500" dist="88900" dir="2700000" algn="ctr" rotWithShape="0">
                <a:srgbClr val="00000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6" name="Text Box 10"/>
            <p:cNvSpPr txBox="1">
              <a:spLocks noChangeArrowheads="1"/>
            </p:cNvSpPr>
            <p:nvPr/>
          </p:nvSpPr>
          <p:spPr bwMode="auto">
            <a:xfrm>
              <a:off x="346075" y="2711455"/>
              <a:ext cx="1177657" cy="115507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63500" dist="88900" dir="2700000" algn="ctr" rotWithShape="0">
                <a:srgbClr val="000000">
                  <a:alpha val="4313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400" dirty="0">
                  <a:latin typeface="Comic Sans MS" pitchFamily="66" charset="0"/>
                </a:rPr>
                <a:t>Example: </a:t>
              </a:r>
            </a:p>
            <a:p>
              <a:pPr algn="l"/>
              <a:r>
                <a:rPr lang="en-US" altLang="en-US" sz="1400" dirty="0">
                  <a:latin typeface="Comic Sans MS" pitchFamily="66" charset="0"/>
                </a:rPr>
                <a:t>zoom this image 4x to get this image.</a:t>
              </a:r>
            </a:p>
          </p:txBody>
        </p:sp>
        <p:sp>
          <p:nvSpPr>
            <p:cNvPr id="5137" name="Line 11"/>
            <p:cNvSpPr>
              <a:spLocks noChangeShapeType="1"/>
            </p:cNvSpPr>
            <p:nvPr/>
          </p:nvSpPr>
          <p:spPr bwMode="auto">
            <a:xfrm flipV="1">
              <a:off x="1246636" y="2241023"/>
              <a:ext cx="0" cy="73925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12"/>
            <p:cNvSpPr>
              <a:spLocks noChangeShapeType="1"/>
            </p:cNvSpPr>
            <p:nvPr/>
          </p:nvSpPr>
          <p:spPr bwMode="auto">
            <a:xfrm>
              <a:off x="1246636" y="3652319"/>
              <a:ext cx="0" cy="604841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62280" y="1905000"/>
            <a:ext cx="3326592" cy="3878263"/>
            <a:chOff x="1662280" y="1905000"/>
            <a:chExt cx="3326592" cy="3878263"/>
          </a:xfrm>
        </p:grpSpPr>
        <p:pic>
          <p:nvPicPr>
            <p:cNvPr id="5132" name="Picture 5" descr="resize test 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280" y="1905000"/>
              <a:ext cx="3326592" cy="3227219"/>
            </a:xfrm>
            <a:prstGeom prst="rect">
              <a:avLst/>
            </a:prstGeom>
            <a:noFill/>
            <a:ln>
              <a:noFill/>
            </a:ln>
            <a:effectLst>
              <a:outerShdw blurRad="63500" dist="88900" dir="2700000" algn="ctr" rotWithShape="0">
                <a:srgbClr val="00000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662280" y="5265228"/>
              <a:ext cx="3325149" cy="51803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63500" dist="88900" dir="2700000" algn="ctr" rotWithShape="0">
                <a:srgbClr val="000000">
                  <a:alpha val="4313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400">
                  <a:latin typeface="Comic Sans MS" pitchFamily="66" charset="0"/>
                </a:rPr>
                <a:t>Start with a blank image 4 times the linear dimensions of the original.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03071" y="1905000"/>
            <a:ext cx="3326592" cy="3878263"/>
            <a:chOff x="5403071" y="1905000"/>
            <a:chExt cx="3326592" cy="3878263"/>
          </a:xfrm>
        </p:grpSpPr>
        <p:pic>
          <p:nvPicPr>
            <p:cNvPr id="5130" name="Picture 7" descr="resize test 0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071" y="1905000"/>
              <a:ext cx="3326592" cy="3227219"/>
            </a:xfrm>
            <a:prstGeom prst="rect">
              <a:avLst/>
            </a:prstGeom>
            <a:noFill/>
            <a:ln>
              <a:noFill/>
            </a:ln>
            <a:effectLst>
              <a:outerShdw blurRad="63500" dist="88900" dir="2700000" algn="ctr" rotWithShape="0">
                <a:srgbClr val="00000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1" name="Text Box 15"/>
            <p:cNvSpPr txBox="1">
              <a:spLocks noChangeArrowheads="1"/>
            </p:cNvSpPr>
            <p:nvPr/>
          </p:nvSpPr>
          <p:spPr bwMode="auto">
            <a:xfrm>
              <a:off x="5403071" y="5265228"/>
              <a:ext cx="3325149" cy="51803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63500" dist="88900" dir="2700000" algn="ctr" rotWithShape="0">
                <a:srgbClr val="000000">
                  <a:alpha val="4313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400">
                  <a:latin typeface="Comic Sans MS" pitchFamily="66" charset="0"/>
                </a:rPr>
                <a:t>Fill in every 4th pixel in every 4th row with the original pixel values.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17" descr="saguaros_detail_2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1546225"/>
            <a:ext cx="4138612" cy="4017963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4" descr="saguaros_detail_1_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13"/>
          <p:cNvSpPr txBox="1">
            <a:spLocks noChangeArrowheads="1"/>
          </p:cNvSpPr>
          <p:nvPr/>
        </p:nvSpPr>
        <p:spPr bwMode="auto">
          <a:xfrm>
            <a:off x="3186113" y="4908550"/>
            <a:ext cx="2217737" cy="11906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In yellow: 3 pixels for every 7 rows, 3 pixels for every 7 cols.</a:t>
            </a:r>
          </a:p>
        </p:txBody>
      </p:sp>
      <p:sp>
        <p:nvSpPr>
          <p:cNvPr id="18439" name="Text Box 18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resize </a:t>
            </a:r>
          </a:p>
        </p:txBody>
      </p:sp>
      <p:sp>
        <p:nvSpPr>
          <p:cNvPr id="18440" name="Rectangle 21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13" descr="saguaros_detail_2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1546225"/>
            <a:ext cx="4138612" cy="4017963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2" descr="saguaros_detail_1_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 Box 11"/>
          <p:cNvSpPr txBox="1">
            <a:spLocks noChangeArrowheads="1"/>
          </p:cNvSpPr>
          <p:nvPr/>
        </p:nvSpPr>
        <p:spPr bwMode="auto">
          <a:xfrm>
            <a:off x="4710113" y="5176838"/>
            <a:ext cx="1731962" cy="915987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Keep the highlighted pixels…</a:t>
            </a:r>
          </a:p>
        </p:txBody>
      </p:sp>
      <p:sp>
        <p:nvSpPr>
          <p:cNvPr id="19463" name="Text Box 14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resize </a:t>
            </a:r>
          </a:p>
        </p:txBody>
      </p:sp>
      <p:sp>
        <p:nvSpPr>
          <p:cNvPr id="19464" name="Rectangle 17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17" descr="saguaros_detail_2_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1546225"/>
            <a:ext cx="4138612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6" descr="saguaros_detail_1_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Text Box 12"/>
          <p:cNvSpPr txBox="1">
            <a:spLocks noChangeArrowheads="1"/>
          </p:cNvSpPr>
          <p:nvPr/>
        </p:nvSpPr>
        <p:spPr bwMode="auto">
          <a:xfrm>
            <a:off x="4710113" y="5446713"/>
            <a:ext cx="1731962" cy="6413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… don’t keep the others.</a:t>
            </a:r>
          </a:p>
        </p:txBody>
      </p:sp>
      <p:sp>
        <p:nvSpPr>
          <p:cNvPr id="20487" name="Text Box 19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resize </a:t>
            </a:r>
          </a:p>
        </p:txBody>
      </p:sp>
      <p:sp>
        <p:nvSpPr>
          <p:cNvPr id="20488" name="Rectangle 22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6" descr="saguaros_detail_2_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1546225"/>
            <a:ext cx="4138612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 descr="saguaros_detail_1_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Text Box 8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resize </a:t>
            </a:r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5403850" y="5446713"/>
            <a:ext cx="1938338" cy="6413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Copy them into a new image.</a:t>
            </a:r>
          </a:p>
        </p:txBody>
      </p:sp>
      <p:sp>
        <p:nvSpPr>
          <p:cNvPr id="21512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10" descr="saguaros_ds3_7_detail_2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 descr="saguaros_detail_2_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1512888"/>
            <a:ext cx="4138612" cy="40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resize </a:t>
            </a:r>
          </a:p>
        </p:txBody>
      </p:sp>
      <p:sp>
        <p:nvSpPr>
          <p:cNvPr id="22535" name="Text Box 9"/>
          <p:cNvSpPr txBox="1">
            <a:spLocks noChangeArrowheads="1"/>
          </p:cNvSpPr>
          <p:nvPr/>
        </p:nvSpPr>
        <p:spPr bwMode="auto">
          <a:xfrm>
            <a:off x="5403850" y="5446713"/>
            <a:ext cx="1938338" cy="6413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Copy them into a new image.</a:t>
            </a:r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1808163" y="4105275"/>
            <a:ext cx="457200" cy="44926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537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5" descr="saguaros_detail_2_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1512888"/>
            <a:ext cx="4138612" cy="40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7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resize </a:t>
            </a:r>
          </a:p>
        </p:txBody>
      </p:sp>
      <p:sp>
        <p:nvSpPr>
          <p:cNvPr id="23558" name="Text Box 9"/>
          <p:cNvSpPr txBox="1">
            <a:spLocks noChangeArrowheads="1"/>
          </p:cNvSpPr>
          <p:nvPr/>
        </p:nvSpPr>
        <p:spPr bwMode="auto">
          <a:xfrm>
            <a:off x="5403850" y="5446713"/>
            <a:ext cx="1938338" cy="6413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Copy them into a new image.</a:t>
            </a:r>
          </a:p>
        </p:txBody>
      </p:sp>
      <p:pic>
        <p:nvPicPr>
          <p:cNvPr id="23559" name="Picture 10" descr="saguaros_ds3_7_detail_2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Rectangle 11"/>
          <p:cNvSpPr>
            <a:spLocks noChangeArrowheads="1"/>
          </p:cNvSpPr>
          <p:nvPr/>
        </p:nvSpPr>
        <p:spPr bwMode="auto">
          <a:xfrm>
            <a:off x="1808163" y="4105275"/>
            <a:ext cx="457200" cy="44926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3561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6" descr="saguaros_detail_2_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1512888"/>
            <a:ext cx="4138613" cy="40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 Box 7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resize </a:t>
            </a:r>
          </a:p>
        </p:txBody>
      </p:sp>
      <p:sp>
        <p:nvSpPr>
          <p:cNvPr id="24582" name="Text Box 9"/>
          <p:cNvSpPr txBox="1">
            <a:spLocks noChangeArrowheads="1"/>
          </p:cNvSpPr>
          <p:nvPr/>
        </p:nvSpPr>
        <p:spPr bwMode="auto">
          <a:xfrm>
            <a:off x="5403850" y="5446713"/>
            <a:ext cx="1938338" cy="6413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Copy them into a new image.</a:t>
            </a:r>
          </a:p>
        </p:txBody>
      </p:sp>
      <p:pic>
        <p:nvPicPr>
          <p:cNvPr id="24583" name="Picture 10" descr="saguaros_ds3_7_detail_2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Rectangle 11"/>
          <p:cNvSpPr>
            <a:spLocks noChangeArrowheads="1"/>
          </p:cNvSpPr>
          <p:nvPr/>
        </p:nvSpPr>
        <p:spPr bwMode="auto">
          <a:xfrm>
            <a:off x="1808163" y="4105275"/>
            <a:ext cx="457200" cy="44926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4585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6" descr="saguaros_detail_2_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1516063"/>
            <a:ext cx="4138613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7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resize </a:t>
            </a:r>
          </a:p>
        </p:txBody>
      </p:sp>
      <p:sp>
        <p:nvSpPr>
          <p:cNvPr id="25606" name="Text Box 9"/>
          <p:cNvSpPr txBox="1">
            <a:spLocks noChangeArrowheads="1"/>
          </p:cNvSpPr>
          <p:nvPr/>
        </p:nvSpPr>
        <p:spPr bwMode="auto">
          <a:xfrm>
            <a:off x="5403850" y="5446713"/>
            <a:ext cx="1938338" cy="6413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Copy them into a new image.</a:t>
            </a:r>
          </a:p>
        </p:txBody>
      </p:sp>
      <p:pic>
        <p:nvPicPr>
          <p:cNvPr id="25607" name="Picture 10" descr="saguaros_ds3_7_detail_2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Rectangle 11"/>
          <p:cNvSpPr>
            <a:spLocks noChangeArrowheads="1"/>
          </p:cNvSpPr>
          <p:nvPr/>
        </p:nvSpPr>
        <p:spPr bwMode="auto">
          <a:xfrm>
            <a:off x="1808163" y="4105275"/>
            <a:ext cx="457200" cy="44926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5609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6" descr="saguaros_detail_2_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99" y="1515539"/>
            <a:ext cx="4138613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resize </a:t>
            </a:r>
          </a:p>
        </p:txBody>
      </p:sp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5334000" y="5176838"/>
            <a:ext cx="2078038" cy="915987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times the linear dimensions of the original</a:t>
            </a:r>
          </a:p>
        </p:txBody>
      </p:sp>
      <p:pic>
        <p:nvPicPr>
          <p:cNvPr id="26631" name="Picture 12" descr="saguaros_ds3_7_detail_2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Rectangle 13"/>
          <p:cNvSpPr>
            <a:spLocks noChangeArrowheads="1"/>
          </p:cNvSpPr>
          <p:nvPr/>
        </p:nvSpPr>
        <p:spPr bwMode="auto">
          <a:xfrm>
            <a:off x="1808163" y="4105275"/>
            <a:ext cx="457200" cy="44926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6633" name="Rectangle 18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3" descr="saguaros_detail_1_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saguaros_ds3_7_detail_2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808163" y="4105275"/>
            <a:ext cx="457200" cy="44926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 flipH="1">
            <a:off x="1809750" y="2554288"/>
            <a:ext cx="3662363" cy="15494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H="1">
            <a:off x="1808163" y="4265613"/>
            <a:ext cx="3662362" cy="2889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7" name="Line 10"/>
          <p:cNvSpPr>
            <a:spLocks noChangeShapeType="1"/>
          </p:cNvSpPr>
          <p:nvPr/>
        </p:nvSpPr>
        <p:spPr bwMode="auto">
          <a:xfrm flipH="1">
            <a:off x="2266950" y="2554288"/>
            <a:ext cx="4972050" cy="15525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658" name="Picture 2" descr="saguaros_detail_2_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5" b="29123"/>
          <a:stretch>
            <a:fillRect/>
          </a:stretch>
        </p:blipFill>
        <p:spPr bwMode="auto">
          <a:xfrm>
            <a:off x="5473700" y="1516063"/>
            <a:ext cx="3100388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Text Box 12"/>
          <p:cNvSpPr txBox="1">
            <a:spLocks noChangeArrowheads="1"/>
          </p:cNvSpPr>
          <p:nvPr/>
        </p:nvSpPr>
        <p:spPr bwMode="auto">
          <a:xfrm>
            <a:off x="5334000" y="5176838"/>
            <a:ext cx="2078038" cy="915987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3/7 times the linear dimensions of the original</a:t>
            </a:r>
          </a:p>
        </p:txBody>
      </p:sp>
      <p:sp>
        <p:nvSpPr>
          <p:cNvPr id="27660" name="Rectangle 15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7661" name="Line 9"/>
          <p:cNvSpPr>
            <a:spLocks noChangeShapeType="1"/>
          </p:cNvSpPr>
          <p:nvPr/>
        </p:nvSpPr>
        <p:spPr bwMode="auto">
          <a:xfrm flipH="1">
            <a:off x="2268538" y="4289425"/>
            <a:ext cx="4976812" cy="2651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3" descr="resize test 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905000"/>
            <a:ext cx="3325813" cy="32273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4" descr="resize test 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05000"/>
            <a:ext cx="3327400" cy="32273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2324100" y="3100388"/>
            <a:ext cx="585788" cy="560387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151" name="Line 6"/>
          <p:cNvSpPr>
            <a:spLocks noChangeShapeType="1"/>
          </p:cNvSpPr>
          <p:nvPr/>
        </p:nvSpPr>
        <p:spPr bwMode="auto">
          <a:xfrm flipV="1">
            <a:off x="2909888" y="1905000"/>
            <a:ext cx="2078037" cy="11922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2" name="Line 7"/>
          <p:cNvSpPr>
            <a:spLocks noChangeShapeType="1"/>
          </p:cNvSpPr>
          <p:nvPr/>
        </p:nvSpPr>
        <p:spPr bwMode="auto">
          <a:xfrm>
            <a:off x="2909888" y="3656013"/>
            <a:ext cx="2078037" cy="14763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Rectangle 8"/>
          <p:cNvSpPr>
            <a:spLocks noGrp="1" noChangeArrowheads="1"/>
          </p:cNvSpPr>
          <p:nvPr>
            <p:ph type="title"/>
          </p:nvPr>
        </p:nvSpPr>
        <p:spPr>
          <a:xfrm>
            <a:off x="415925" y="990600"/>
            <a:ext cx="8382000" cy="723900"/>
          </a:xfrm>
          <a:noFill/>
        </p:spPr>
        <p:txBody>
          <a:bodyPr lIns="92053" tIns="46028" rIns="92053" bIns="46028"/>
          <a:lstStyle/>
          <a:p>
            <a:r>
              <a:rPr lang="en-US" altLang="en-US" sz="3200" smtClean="0">
                <a:solidFill>
                  <a:schemeClr val="tx1"/>
                </a:solidFill>
              </a:rPr>
              <a:t>Enlarging Images Through Pixel Replication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762000" y="5405438"/>
            <a:ext cx="7689850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000000">
                <a:alpha val="43137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latin typeface="Comic Sans MS" pitchFamily="66" charset="0"/>
              </a:rPr>
              <a:t>Detail showing every 4th pixel in every 4th row with the original pixel values.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13"/>
          <p:cNvSpPr txBox="1">
            <a:spLocks noChangeArrowheads="1"/>
          </p:cNvSpPr>
          <p:nvPr/>
        </p:nvSpPr>
        <p:spPr bwMode="auto">
          <a:xfrm>
            <a:off x="4017963" y="5446713"/>
            <a:ext cx="1316037" cy="4286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100">
                <a:latin typeface="Comic Sans MS" pitchFamily="66" charset="0"/>
              </a:rPr>
              <a:t>Resize to 3/7 of the original dims.</a:t>
            </a:r>
          </a:p>
        </p:txBody>
      </p:sp>
      <p:pic>
        <p:nvPicPr>
          <p:cNvPr id="28677" name="Picture 5" descr="saguaros_ds3_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2959100"/>
            <a:ext cx="1187450" cy="1735138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8" name="Rectangle 8"/>
          <p:cNvSpPr>
            <a:spLocks noChangeArrowheads="1"/>
          </p:cNvSpPr>
          <p:nvPr/>
        </p:nvSpPr>
        <p:spPr bwMode="auto">
          <a:xfrm>
            <a:off x="4240213" y="3181350"/>
            <a:ext cx="415925" cy="403225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8679" name="Line 9"/>
          <p:cNvSpPr>
            <a:spLocks noChangeShapeType="1"/>
          </p:cNvSpPr>
          <p:nvPr/>
        </p:nvSpPr>
        <p:spPr bwMode="auto">
          <a:xfrm flipH="1" flipV="1">
            <a:off x="484188" y="2824163"/>
            <a:ext cx="3759200" cy="3524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10"/>
          <p:cNvSpPr>
            <a:spLocks noChangeShapeType="1"/>
          </p:cNvSpPr>
          <p:nvPr/>
        </p:nvSpPr>
        <p:spPr bwMode="auto">
          <a:xfrm flipH="1">
            <a:off x="484188" y="3581400"/>
            <a:ext cx="3759200" cy="22002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Line 11"/>
          <p:cNvSpPr>
            <a:spLocks noChangeShapeType="1"/>
          </p:cNvSpPr>
          <p:nvPr/>
        </p:nvSpPr>
        <p:spPr bwMode="auto">
          <a:xfrm flipH="1">
            <a:off x="3606800" y="3576638"/>
            <a:ext cx="1050925" cy="227488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2" name="Line 12"/>
          <p:cNvSpPr>
            <a:spLocks noChangeShapeType="1"/>
          </p:cNvSpPr>
          <p:nvPr/>
        </p:nvSpPr>
        <p:spPr bwMode="auto">
          <a:xfrm flipH="1" flipV="1">
            <a:off x="3590924" y="2819399"/>
            <a:ext cx="1063625" cy="3619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683" name="Picture 6" descr="saguaros_ds3_7_detail_2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6" descr="saguar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1546225"/>
            <a:ext cx="2771775" cy="4052888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28685" name="Line 17"/>
          <p:cNvSpPr>
            <a:spLocks noChangeShapeType="1"/>
          </p:cNvSpPr>
          <p:nvPr/>
        </p:nvSpPr>
        <p:spPr bwMode="auto">
          <a:xfrm flipH="1">
            <a:off x="4095750" y="1546225"/>
            <a:ext cx="1722438" cy="1412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6" name="Line 18"/>
          <p:cNvSpPr>
            <a:spLocks noChangeShapeType="1"/>
          </p:cNvSpPr>
          <p:nvPr/>
        </p:nvSpPr>
        <p:spPr bwMode="auto">
          <a:xfrm flipH="1" flipV="1">
            <a:off x="4084638" y="4686300"/>
            <a:ext cx="1733550" cy="8937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7" name="Line 19"/>
          <p:cNvSpPr>
            <a:spLocks noChangeShapeType="1"/>
          </p:cNvSpPr>
          <p:nvPr/>
        </p:nvSpPr>
        <p:spPr bwMode="auto">
          <a:xfrm flipH="1" flipV="1">
            <a:off x="5270500" y="4689475"/>
            <a:ext cx="3319463" cy="890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8" name="Line 20"/>
          <p:cNvSpPr>
            <a:spLocks noChangeShapeType="1"/>
          </p:cNvSpPr>
          <p:nvPr/>
        </p:nvSpPr>
        <p:spPr bwMode="auto">
          <a:xfrm flipH="1">
            <a:off x="5270500" y="1546225"/>
            <a:ext cx="3319463" cy="1412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9" name="Text Box 21"/>
          <p:cNvSpPr txBox="1">
            <a:spLocks noChangeArrowheads="1"/>
          </p:cNvSpPr>
          <p:nvPr/>
        </p:nvSpPr>
        <p:spPr bwMode="auto">
          <a:xfrm>
            <a:off x="5888038" y="1612900"/>
            <a:ext cx="762000" cy="4286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100">
                <a:latin typeface="Comic Sans MS" pitchFamily="66" charset="0"/>
              </a:rPr>
              <a:t>Original image</a:t>
            </a:r>
          </a:p>
        </p:txBody>
      </p:sp>
      <p:sp>
        <p:nvSpPr>
          <p:cNvPr id="28690" name="Text Box 22"/>
          <p:cNvSpPr txBox="1">
            <a:spLocks noChangeArrowheads="1"/>
          </p:cNvSpPr>
          <p:nvPr/>
        </p:nvSpPr>
        <p:spPr bwMode="auto">
          <a:xfrm>
            <a:off x="623888" y="2890838"/>
            <a:ext cx="1108075" cy="4286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100" dirty="0">
                <a:latin typeface="Comic Sans MS" pitchFamily="66" charset="0"/>
              </a:rPr>
              <a:t>Detail of resized image</a:t>
            </a:r>
          </a:p>
        </p:txBody>
      </p:sp>
      <p:sp>
        <p:nvSpPr>
          <p:cNvPr id="28691" name="Rectangle 25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4017963" y="5446713"/>
            <a:ext cx="1316037" cy="4286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1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Resize to 3/7 of the original dims.</a:t>
            </a:r>
          </a:p>
        </p:txBody>
      </p:sp>
      <p:pic>
        <p:nvPicPr>
          <p:cNvPr id="29701" name="Picture 4" descr="saguaros_ds3_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2959100"/>
            <a:ext cx="1187450" cy="1735138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10" descr="saguaros_ds3_7_detail_2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11" descr="saguar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1546225"/>
            <a:ext cx="2771775" cy="405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4" name="Text Box 16"/>
          <p:cNvSpPr txBox="1">
            <a:spLocks noChangeArrowheads="1"/>
          </p:cNvSpPr>
          <p:nvPr/>
        </p:nvSpPr>
        <p:spPr bwMode="auto">
          <a:xfrm>
            <a:off x="5888038" y="1612900"/>
            <a:ext cx="762000" cy="4286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1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sp>
        <p:nvSpPr>
          <p:cNvPr id="29705" name="Text Box 17"/>
          <p:cNvSpPr txBox="1">
            <a:spLocks noChangeArrowheads="1"/>
          </p:cNvSpPr>
          <p:nvPr/>
        </p:nvSpPr>
        <p:spPr bwMode="auto">
          <a:xfrm>
            <a:off x="623888" y="2890838"/>
            <a:ext cx="1108075" cy="4286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1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Detail of resized image</a:t>
            </a:r>
          </a:p>
        </p:txBody>
      </p:sp>
      <p:sp>
        <p:nvSpPr>
          <p:cNvPr id="29706" name="Rectangle 21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14" descr="saguaros_us7_3_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7" r="12497"/>
          <a:stretch>
            <a:fillRect/>
          </a:stretch>
        </p:blipFill>
        <p:spPr bwMode="auto">
          <a:xfrm>
            <a:off x="2978150" y="1209675"/>
            <a:ext cx="2495550" cy="4857750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saguaros_ds3_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3160713"/>
            <a:ext cx="1189038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6" name="Text Box 7"/>
          <p:cNvSpPr txBox="1">
            <a:spLocks noChangeArrowheads="1"/>
          </p:cNvSpPr>
          <p:nvPr/>
        </p:nvSpPr>
        <p:spPr bwMode="auto">
          <a:xfrm>
            <a:off x="900113" y="5041900"/>
            <a:ext cx="901700" cy="52320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1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sz="1400" dirty="0"/>
              <a:t>Original image</a:t>
            </a:r>
          </a:p>
        </p:txBody>
      </p:sp>
      <p:sp>
        <p:nvSpPr>
          <p:cNvPr id="30727" name="Text Box 12"/>
          <p:cNvSpPr txBox="1">
            <a:spLocks noChangeArrowheads="1"/>
          </p:cNvSpPr>
          <p:nvPr/>
        </p:nvSpPr>
        <p:spPr bwMode="auto">
          <a:xfrm>
            <a:off x="3255963" y="5378450"/>
            <a:ext cx="1870075" cy="52320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Pixels spread out for a 7/3 resize …</a:t>
            </a:r>
          </a:p>
        </p:txBody>
      </p:sp>
      <p:pic>
        <p:nvPicPr>
          <p:cNvPr id="30728" name="Picture 16" descr="saguaros_us7_3_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7" r="12497"/>
          <a:stretch>
            <a:fillRect/>
          </a:stretch>
        </p:blipFill>
        <p:spPr bwMode="auto">
          <a:xfrm>
            <a:off x="6026150" y="1209675"/>
            <a:ext cx="2495550" cy="4857750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Text Box 17"/>
          <p:cNvSpPr txBox="1">
            <a:spLocks noChangeArrowheads="1"/>
          </p:cNvSpPr>
          <p:nvPr/>
        </p:nvSpPr>
        <p:spPr bwMode="auto">
          <a:xfrm>
            <a:off x="6373813" y="5378450"/>
            <a:ext cx="1870075" cy="30638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… then filled in.</a:t>
            </a:r>
          </a:p>
        </p:txBody>
      </p:sp>
      <p:sp>
        <p:nvSpPr>
          <p:cNvPr id="30730" name="Text Box 18"/>
          <p:cNvSpPr txBox="1">
            <a:spLocks noChangeArrowheads="1"/>
          </p:cNvSpPr>
          <p:nvPr/>
        </p:nvSpPr>
        <p:spPr bwMode="auto">
          <a:xfrm>
            <a:off x="2632075" y="147955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7/3 resize </a:t>
            </a:r>
          </a:p>
        </p:txBody>
      </p:sp>
      <p:sp>
        <p:nvSpPr>
          <p:cNvPr id="30731" name="Rectangle 21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25" descr="saguaros_ds3_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3160713"/>
            <a:ext cx="1189038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9" name="Text Box 7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7/3 resize </a:t>
            </a:r>
          </a:p>
        </p:txBody>
      </p:sp>
      <p:sp>
        <p:nvSpPr>
          <p:cNvPr id="31750" name="Rectangle 11"/>
          <p:cNvSpPr>
            <a:spLocks noChangeArrowheads="1"/>
          </p:cNvSpPr>
          <p:nvPr/>
        </p:nvSpPr>
        <p:spPr bwMode="auto">
          <a:xfrm>
            <a:off x="928688" y="3495675"/>
            <a:ext cx="185737" cy="177800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1751" name="Line 12"/>
          <p:cNvSpPr>
            <a:spLocks noChangeShapeType="1"/>
          </p:cNvSpPr>
          <p:nvPr/>
        </p:nvSpPr>
        <p:spPr bwMode="auto">
          <a:xfrm flipV="1">
            <a:off x="928688" y="3198813"/>
            <a:ext cx="2206625" cy="2984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2" name="Line 13"/>
          <p:cNvSpPr>
            <a:spLocks noChangeShapeType="1"/>
          </p:cNvSpPr>
          <p:nvPr/>
        </p:nvSpPr>
        <p:spPr bwMode="auto">
          <a:xfrm flipV="1">
            <a:off x="1108075" y="3205163"/>
            <a:ext cx="3757613" cy="2921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3" name="Line 14"/>
          <p:cNvSpPr>
            <a:spLocks noChangeShapeType="1"/>
          </p:cNvSpPr>
          <p:nvPr/>
        </p:nvSpPr>
        <p:spPr bwMode="auto">
          <a:xfrm>
            <a:off x="1112838" y="3670300"/>
            <a:ext cx="3759200" cy="12049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4" name="Line 15"/>
          <p:cNvSpPr>
            <a:spLocks noChangeShapeType="1"/>
          </p:cNvSpPr>
          <p:nvPr/>
        </p:nvSpPr>
        <p:spPr bwMode="auto">
          <a:xfrm>
            <a:off x="927100" y="3670300"/>
            <a:ext cx="2208213" cy="119856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1755" name="Picture 6" descr="saguaros_us7_3_detail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0" y="3186113"/>
            <a:ext cx="1773238" cy="1722437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6" name="Text Box 16"/>
          <p:cNvSpPr txBox="1">
            <a:spLocks noChangeArrowheads="1"/>
          </p:cNvSpPr>
          <p:nvPr/>
        </p:nvSpPr>
        <p:spPr bwMode="auto">
          <a:xfrm>
            <a:off x="3602038" y="5176838"/>
            <a:ext cx="969962" cy="306387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Detail </a:t>
            </a:r>
          </a:p>
        </p:txBody>
      </p:sp>
      <p:sp>
        <p:nvSpPr>
          <p:cNvPr id="31757" name="Text Box 17"/>
          <p:cNvSpPr txBox="1">
            <a:spLocks noChangeArrowheads="1"/>
          </p:cNvSpPr>
          <p:nvPr/>
        </p:nvSpPr>
        <p:spPr bwMode="auto">
          <a:xfrm>
            <a:off x="3117850" y="1949450"/>
            <a:ext cx="1731963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600" dirty="0">
                <a:latin typeface="Comic Sans MS" pitchFamily="66" charset="0"/>
              </a:rPr>
              <a:t>Each 3x3 block of pixels from here …</a:t>
            </a:r>
          </a:p>
        </p:txBody>
      </p:sp>
      <p:sp>
        <p:nvSpPr>
          <p:cNvPr id="31758" name="Line 18"/>
          <p:cNvSpPr>
            <a:spLocks noChangeShapeType="1"/>
          </p:cNvSpPr>
          <p:nvPr/>
        </p:nvSpPr>
        <p:spPr bwMode="auto">
          <a:xfrm>
            <a:off x="3948113" y="2622550"/>
            <a:ext cx="0" cy="9413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9" name="Text Box 19"/>
          <p:cNvSpPr txBox="1">
            <a:spLocks noChangeArrowheads="1"/>
          </p:cNvSpPr>
          <p:nvPr/>
        </p:nvSpPr>
        <p:spPr bwMode="auto">
          <a:xfrm>
            <a:off x="6165850" y="1949450"/>
            <a:ext cx="2146300" cy="5810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600">
                <a:latin typeface="Comic Sans MS" pitchFamily="66" charset="0"/>
              </a:rPr>
              <a:t>… is spread out over a 7x7 block here</a:t>
            </a:r>
          </a:p>
        </p:txBody>
      </p:sp>
      <p:sp>
        <p:nvSpPr>
          <p:cNvPr id="31760" name="Line 21"/>
          <p:cNvSpPr>
            <a:spLocks noChangeShapeType="1"/>
          </p:cNvSpPr>
          <p:nvPr/>
        </p:nvSpPr>
        <p:spPr bwMode="auto">
          <a:xfrm flipV="1">
            <a:off x="3133725" y="2706688"/>
            <a:ext cx="2820988" cy="4873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1" name="Line 22"/>
          <p:cNvSpPr>
            <a:spLocks noChangeShapeType="1"/>
          </p:cNvSpPr>
          <p:nvPr/>
        </p:nvSpPr>
        <p:spPr bwMode="auto">
          <a:xfrm flipV="1">
            <a:off x="4881563" y="2755900"/>
            <a:ext cx="3638550" cy="4302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2" name="Line 23"/>
          <p:cNvSpPr>
            <a:spLocks noChangeShapeType="1"/>
          </p:cNvSpPr>
          <p:nvPr/>
        </p:nvSpPr>
        <p:spPr bwMode="auto">
          <a:xfrm>
            <a:off x="4849813" y="4908550"/>
            <a:ext cx="3670300" cy="2682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3" name="Line 24"/>
          <p:cNvSpPr>
            <a:spLocks noChangeShapeType="1"/>
          </p:cNvSpPr>
          <p:nvPr/>
        </p:nvSpPr>
        <p:spPr bwMode="auto">
          <a:xfrm>
            <a:off x="3117850" y="4908550"/>
            <a:ext cx="2840038" cy="2682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1764" name="Picture 10" descr="saguaros_us7_3_detail_2_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2689225"/>
            <a:ext cx="2584450" cy="2508250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5" name="Line 20"/>
          <p:cNvSpPr>
            <a:spLocks noChangeShapeType="1"/>
          </p:cNvSpPr>
          <p:nvPr/>
        </p:nvSpPr>
        <p:spPr bwMode="auto">
          <a:xfrm>
            <a:off x="7966075" y="2352675"/>
            <a:ext cx="0" cy="4714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Text Box 26"/>
          <p:cNvSpPr txBox="1">
            <a:spLocks noChangeArrowheads="1"/>
          </p:cNvSpPr>
          <p:nvPr/>
        </p:nvSpPr>
        <p:spPr bwMode="auto">
          <a:xfrm>
            <a:off x="900113" y="5041900"/>
            <a:ext cx="901700" cy="52320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sp>
        <p:nvSpPr>
          <p:cNvPr id="31767" name="Rectangle 29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6" descr="saguaros_us7_3_detail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3160713"/>
            <a:ext cx="1773237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7" descr="saguaros_us7_3_detail_2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076325"/>
            <a:ext cx="5172075" cy="5019675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8"/>
          <p:cNvSpPr txBox="1">
            <a:spLocks noChangeArrowheads="1"/>
          </p:cNvSpPr>
          <p:nvPr/>
        </p:nvSpPr>
        <p:spPr bwMode="auto">
          <a:xfrm>
            <a:off x="969963" y="5041900"/>
            <a:ext cx="2008187" cy="92331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sz="1800" dirty="0"/>
              <a:t>3x3 blocks distributed over 7x7 blocks</a:t>
            </a:r>
          </a:p>
        </p:txBody>
      </p:sp>
      <p:sp>
        <p:nvSpPr>
          <p:cNvPr id="32775" name="Text Box 9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7/3 resize </a:t>
            </a:r>
          </a:p>
        </p:txBody>
      </p:sp>
      <p:sp>
        <p:nvSpPr>
          <p:cNvPr id="32776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5" descr="saguaros_us7_3_detail_2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076325"/>
            <a:ext cx="5172075" cy="5019675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3" descr="saguaros_us7_3_detail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3160713"/>
            <a:ext cx="1773237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685800" y="5027613"/>
            <a:ext cx="2514600" cy="92331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sz="1800" dirty="0"/>
              <a:t>Empty pixels filled with color from ULH non-empty pixel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7/3 resize </a:t>
            </a:r>
          </a:p>
        </p:txBody>
      </p:sp>
      <p:sp>
        <p:nvSpPr>
          <p:cNvPr id="33800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5" descr="saguaros_us7_3_detail_2_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076325"/>
            <a:ext cx="5172075" cy="5019675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 descr="saguaros_us7_3_detail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3160713"/>
            <a:ext cx="1773237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2701925" y="1143000"/>
            <a:ext cx="1385888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7/3 resize </a:t>
            </a:r>
          </a:p>
        </p:txBody>
      </p:sp>
      <p:sp>
        <p:nvSpPr>
          <p:cNvPr id="34823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34824" name="Text Box 11"/>
          <p:cNvSpPr txBox="1">
            <a:spLocks noChangeArrowheads="1"/>
          </p:cNvSpPr>
          <p:nvPr/>
        </p:nvSpPr>
        <p:spPr bwMode="auto">
          <a:xfrm>
            <a:off x="685800" y="5027613"/>
            <a:ext cx="2514600" cy="92331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sz="1800" dirty="0"/>
              <a:t>Empty pixels filled with color from ULH non-empty pixel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7" descr="saguaros_us7_3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8" y="1209675"/>
            <a:ext cx="3327400" cy="4857750"/>
          </a:xfrm>
          <a:prstGeom prst="rect">
            <a:avLst/>
          </a:prstGeom>
          <a:noFill/>
          <a:ln>
            <a:noFill/>
          </a:ln>
          <a:effectLst>
            <a:outerShdw blurRad="63500" dist="762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" descr="saguaros_ds3_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3160713"/>
            <a:ext cx="1187450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6" name="Text Box 3"/>
          <p:cNvSpPr txBox="1">
            <a:spLocks noChangeArrowheads="1"/>
          </p:cNvSpPr>
          <p:nvPr/>
        </p:nvSpPr>
        <p:spPr bwMode="auto">
          <a:xfrm>
            <a:off x="1524000" y="5041900"/>
            <a:ext cx="969963" cy="52320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5264150" y="5446713"/>
            <a:ext cx="1524000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7/3 resized </a:t>
            </a:r>
          </a:p>
        </p:txBody>
      </p:sp>
      <p:sp>
        <p:nvSpPr>
          <p:cNvPr id="35848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1065213"/>
            <a:ext cx="2286000" cy="1373187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108054"/>
              </p:ext>
            </p:extLst>
          </p:nvPr>
        </p:nvGraphicFramePr>
        <p:xfrm>
          <a:off x="1101725" y="5684838"/>
          <a:ext cx="238601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9" name="Equation" r:id="rId3" imgW="1549080" imgH="279360" progId="Equation.DSMT4">
                  <p:embed/>
                </p:oleObj>
              </mc:Choice>
              <mc:Fallback>
                <p:oleObj name="Equation" r:id="rId3" imgW="1549080" imgH="27936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5684838"/>
                        <a:ext cx="2386013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Text Box 19"/>
          <p:cNvSpPr txBox="1">
            <a:spLocks noChangeArrowheads="1"/>
          </p:cNvSpPr>
          <p:nvPr/>
        </p:nvSpPr>
        <p:spPr bwMode="auto">
          <a:xfrm>
            <a:off x="4792663" y="4321175"/>
            <a:ext cx="387985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The closest integer pixel location </a:t>
            </a:r>
            <a:r>
              <a:rPr lang="en-US" altLang="en-US" sz="1800">
                <a:solidFill>
                  <a:schemeClr val="tx1"/>
                </a:solidFill>
                <a:latin typeface="Times New Roman" pitchFamily="18" charset="0"/>
              </a:rPr>
              <a:t>(</a:t>
            </a:r>
            <a:r>
              <a:rPr lang="en-US" altLang="en-US" sz="1800" i="1">
                <a:solidFill>
                  <a:schemeClr val="tx1"/>
                </a:solidFill>
                <a:latin typeface="Times New Roman" pitchFamily="18" charset="0"/>
              </a:rPr>
              <a:t>r</a:t>
            </a:r>
            <a:r>
              <a:rPr lang="en-US" altLang="en-US" sz="1800">
                <a:solidFill>
                  <a:schemeClr val="tx1"/>
                </a:solidFill>
                <a:latin typeface="Times New Roman" pitchFamily="18" charset="0"/>
              </a:rPr>
              <a:t>, </a:t>
            </a:r>
            <a:r>
              <a:rPr lang="en-US" altLang="en-US" sz="1800" i="1">
                <a:solidFill>
                  <a:schemeClr val="tx1"/>
                </a:solidFill>
                <a:latin typeface="Times New Roman" pitchFamily="18" charset="0"/>
              </a:rPr>
              <a:t>c</a:t>
            </a:r>
            <a:r>
              <a:rPr lang="en-US" altLang="en-US" sz="1800">
                <a:solidFill>
                  <a:schemeClr val="tx1"/>
                </a:solidFill>
                <a:latin typeface="Times New Roman" pitchFamily="18" charset="0"/>
              </a:rPr>
              <a:t>)</a:t>
            </a:r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, in I is</a:t>
            </a:r>
          </a:p>
        </p:txBody>
      </p:sp>
      <p:graphicFrame>
        <p:nvGraphicFramePr>
          <p:cNvPr id="3687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788105"/>
              </p:ext>
            </p:extLst>
          </p:nvPr>
        </p:nvGraphicFramePr>
        <p:xfrm>
          <a:off x="5229225" y="4960938"/>
          <a:ext cx="22939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0" name="Equation" r:id="rId5" imgW="1447560" imgH="279360" progId="Equation.DSMT4">
                  <p:embed/>
                </p:oleObj>
              </mc:Choice>
              <mc:Fallback>
                <p:oleObj name="Equation" r:id="rId5" imgW="1447560" imgH="27936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225" y="4960938"/>
                        <a:ext cx="229393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Line 25"/>
          <p:cNvSpPr>
            <a:spLocks noChangeShapeType="1"/>
          </p:cNvSpPr>
          <p:nvPr/>
        </p:nvSpPr>
        <p:spPr bwMode="auto">
          <a:xfrm>
            <a:off x="4433888" y="2030413"/>
            <a:ext cx="0" cy="383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6872" name="Group 36"/>
          <p:cNvGrpSpPr>
            <a:grpSpLocks/>
          </p:cNvGrpSpPr>
          <p:nvPr/>
        </p:nvGrpSpPr>
        <p:grpSpPr bwMode="auto">
          <a:xfrm>
            <a:off x="330200" y="1828800"/>
            <a:ext cx="3984625" cy="3724275"/>
            <a:chOff x="239" y="1152"/>
            <a:chExt cx="2510" cy="2346"/>
          </a:xfrm>
        </p:grpSpPr>
        <p:graphicFrame>
          <p:nvGraphicFramePr>
            <p:cNvPr id="36888" name="Object 3"/>
            <p:cNvGraphicFramePr>
              <a:graphicFrameLocks noChangeAspect="1"/>
            </p:cNvGraphicFramePr>
            <p:nvPr/>
          </p:nvGraphicFramePr>
          <p:xfrm>
            <a:off x="239" y="1984"/>
            <a:ext cx="98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11" name="Equation" r:id="rId7" imgW="152268" imgH="317225" progId="Equation.3">
                    <p:embed/>
                  </p:oleObj>
                </mc:Choice>
                <mc:Fallback>
                  <p:oleObj name="Equation" r:id="rId7" imgW="152268" imgH="317225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" y="1984"/>
                          <a:ext cx="98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89" name="Text Box 4"/>
            <p:cNvSpPr txBox="1">
              <a:spLocks noChangeArrowheads="1"/>
            </p:cNvSpPr>
            <p:nvPr/>
          </p:nvSpPr>
          <p:spPr bwMode="auto">
            <a:xfrm>
              <a:off x="262" y="1152"/>
              <a:ext cx="2182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Size of original image,  </a:t>
              </a:r>
              <a:r>
                <a:rPr lang="en-US" altLang="en-US" sz="1800" b="1">
                  <a:solidFill>
                    <a:schemeClr val="tx1"/>
                  </a:solidFill>
                  <a:latin typeface="Times New Roman" pitchFamily="18" charset="0"/>
                </a:rPr>
                <a:t>I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:</a:t>
              </a:r>
              <a:r>
                <a:rPr lang="en-US" altLang="en-US" sz="1800">
                  <a:latin typeface="Times New Roman" pitchFamily="18" charset="0"/>
                </a:rPr>
                <a:t>   </a:t>
              </a:r>
              <a:r>
                <a:rPr lang="en-US" altLang="en-US" sz="1800" i="1">
                  <a:latin typeface="Times New Roman" pitchFamily="18" charset="0"/>
                </a:rPr>
                <a:t>R </a:t>
              </a:r>
              <a:r>
                <a:rPr lang="en-US" altLang="en-US" sz="1800">
                  <a:latin typeface="Times New Roman" pitchFamily="18" charset="0"/>
                  <a:cs typeface="Times New Roman" pitchFamily="18" charset="0"/>
                </a:rPr>
                <a:t>×</a:t>
              </a:r>
              <a:r>
                <a:rPr lang="en-US" altLang="en-US" sz="1800">
                  <a:latin typeface="Times New Roman" pitchFamily="18" charset="0"/>
                </a:rPr>
                <a:t> </a:t>
              </a:r>
              <a:r>
                <a:rPr lang="en-US" altLang="en-US" sz="1800" i="1">
                  <a:latin typeface="Times New Roman" pitchFamily="18" charset="0"/>
                </a:rPr>
                <a:t>C</a:t>
              </a:r>
              <a:endParaRPr lang="en-US" altLang="en-US" sz="18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890" name="Text Box 5"/>
            <p:cNvSpPr txBox="1">
              <a:spLocks noChangeArrowheads="1"/>
            </p:cNvSpPr>
            <p:nvPr/>
          </p:nvSpPr>
          <p:spPr bwMode="auto">
            <a:xfrm>
              <a:off x="262" y="1355"/>
              <a:ext cx="2312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Size of scaled image,  </a:t>
              </a:r>
              <a:r>
                <a:rPr lang="en-US" altLang="en-US" sz="1800" b="1">
                  <a:solidFill>
                    <a:schemeClr val="tx1"/>
                  </a:solidFill>
                  <a:latin typeface="Times New Roman" pitchFamily="18" charset="0"/>
                </a:rPr>
                <a:t>J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:</a:t>
              </a:r>
              <a:r>
                <a:rPr lang="en-US" altLang="en-US" sz="1800">
                  <a:latin typeface="Times New Roman" pitchFamily="18" charset="0"/>
                </a:rPr>
                <a:t>    </a:t>
              </a:r>
              <a:r>
                <a:rPr lang="en-US" altLang="en-US" sz="1800" i="1">
                  <a:latin typeface="Times New Roman" pitchFamily="18" charset="0"/>
                </a:rPr>
                <a:t>R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r>
                <a:rPr lang="en-US" altLang="en-US" sz="1800" i="1">
                  <a:latin typeface="Times New Roman" pitchFamily="18" charset="0"/>
                </a:rPr>
                <a:t> </a:t>
              </a:r>
              <a:r>
                <a:rPr lang="en-US" altLang="en-US" sz="1800">
                  <a:latin typeface="Times New Roman" pitchFamily="18" charset="0"/>
                  <a:cs typeface="Times New Roman" pitchFamily="18" charset="0"/>
                </a:rPr>
                <a:t>×</a:t>
              </a:r>
              <a:r>
                <a:rPr lang="en-US" altLang="en-US" sz="1800">
                  <a:latin typeface="Times New Roman" pitchFamily="18" charset="0"/>
                </a:rPr>
                <a:t> </a:t>
              </a:r>
              <a:r>
                <a:rPr lang="en-US" altLang="en-US" sz="1800" i="1">
                  <a:latin typeface="Times New Roman" pitchFamily="18" charset="0"/>
                </a:rPr>
                <a:t>C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endParaRPr lang="en-US" altLang="en-US" sz="1800" i="1">
                <a:latin typeface="Times New Roman" pitchFamily="18" charset="0"/>
              </a:endParaRPr>
            </a:p>
          </p:txBody>
        </p:sp>
        <p:sp>
          <p:nvSpPr>
            <p:cNvPr id="36891" name="Text Box 6"/>
            <p:cNvSpPr txBox="1">
              <a:spLocks noChangeArrowheads="1"/>
            </p:cNvSpPr>
            <p:nvPr/>
          </p:nvSpPr>
          <p:spPr bwMode="auto">
            <a:xfrm>
              <a:off x="262" y="1567"/>
              <a:ext cx="2182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Row scale factor (input to output): </a:t>
              </a:r>
              <a:endParaRPr lang="en-US" altLang="en-US" sz="1800" i="1">
                <a:solidFill>
                  <a:srgbClr val="003399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36892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0942451"/>
                </p:ext>
              </p:extLst>
            </p:nvPr>
          </p:nvGraphicFramePr>
          <p:xfrm>
            <a:off x="517" y="1829"/>
            <a:ext cx="2007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12" name="Equation" r:id="rId9" imgW="1930320" imgH="482400" progId="Equation.DSMT4">
                    <p:embed/>
                  </p:oleObj>
                </mc:Choice>
                <mc:Fallback>
                  <p:oleObj name="Equation" r:id="rId9" imgW="1930320" imgH="4824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" y="1829"/>
                          <a:ext cx="2007" cy="4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93" name="Text Box 8"/>
            <p:cNvSpPr txBox="1">
              <a:spLocks noChangeArrowheads="1"/>
            </p:cNvSpPr>
            <p:nvPr/>
          </p:nvSpPr>
          <p:spPr bwMode="auto">
            <a:xfrm>
              <a:off x="262" y="2338"/>
              <a:ext cx="2356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Column scale factor (input to output): </a:t>
              </a:r>
              <a:endParaRPr lang="en-US" altLang="en-US" sz="1800" i="1">
                <a:solidFill>
                  <a:srgbClr val="003399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3689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9476369"/>
                </p:ext>
              </p:extLst>
            </p:nvPr>
          </p:nvGraphicFramePr>
          <p:xfrm>
            <a:off x="519" y="2600"/>
            <a:ext cx="1966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13" name="Equation" r:id="rId11" imgW="1968480" imgH="482400" progId="Equation.DSMT4">
                    <p:embed/>
                  </p:oleObj>
                </mc:Choice>
                <mc:Fallback>
                  <p:oleObj name="Equation" r:id="rId11" imgW="1968480" imgH="4824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" y="2600"/>
                          <a:ext cx="1966" cy="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95" name="Text Box 26"/>
            <p:cNvSpPr txBox="1">
              <a:spLocks noChangeArrowheads="1"/>
            </p:cNvSpPr>
            <p:nvPr/>
          </p:nvSpPr>
          <p:spPr bwMode="auto">
            <a:xfrm>
              <a:off x="305" y="3100"/>
              <a:ext cx="2444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For each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(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r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,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c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r>
                <a:rPr lang="en-US" altLang="en-US" sz="800" i="1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)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 in </a:t>
              </a:r>
              <a:r>
                <a:rPr lang="en-US" altLang="en-US" sz="1800" b="1">
                  <a:solidFill>
                    <a:schemeClr val="tx1"/>
                  </a:solidFill>
                  <a:latin typeface="Times New Roman" pitchFamily="18" charset="0"/>
                </a:rPr>
                <a:t>J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, the corresponding fractional pixel location,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(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r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,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c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)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, in I is:</a:t>
              </a:r>
            </a:p>
          </p:txBody>
        </p:sp>
      </p:grpSp>
      <p:sp>
        <p:nvSpPr>
          <p:cNvPr id="36873" name="Text Box 31"/>
          <p:cNvSpPr txBox="1">
            <a:spLocks noChangeArrowheads="1"/>
          </p:cNvSpPr>
          <p:nvPr/>
        </p:nvSpPr>
        <p:spPr bwMode="auto">
          <a:xfrm>
            <a:off x="4792663" y="5334000"/>
            <a:ext cx="387985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Then </a:t>
            </a:r>
          </a:p>
        </p:txBody>
      </p:sp>
      <p:sp>
        <p:nvSpPr>
          <p:cNvPr id="36874" name="Rectangle 34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638800" cy="519112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graphicFrame>
        <p:nvGraphicFramePr>
          <p:cNvPr id="3687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730706"/>
              </p:ext>
            </p:extLst>
          </p:nvPr>
        </p:nvGraphicFramePr>
        <p:xfrm>
          <a:off x="5219700" y="5789613"/>
          <a:ext cx="185102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4" name="Equation" r:id="rId13" imgW="1168200" imgH="241200" progId="Equation.DSMT4">
                  <p:embed/>
                </p:oleObj>
              </mc:Choice>
              <mc:Fallback>
                <p:oleObj name="Equation" r:id="rId13" imgW="116820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5789613"/>
                        <a:ext cx="185102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7" name="Object 4"/>
          <p:cNvGraphicFramePr>
            <a:graphicFrameLocks noChangeAspect="1"/>
          </p:cNvGraphicFramePr>
          <p:nvPr/>
        </p:nvGraphicFramePr>
        <p:xfrm>
          <a:off x="5237163" y="1858963"/>
          <a:ext cx="1365250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5" name="Equation" r:id="rId15" imgW="888840" imgH="457200" progId="Equation.DSMT4">
                  <p:embed/>
                </p:oleObj>
              </mc:Choice>
              <mc:Fallback>
                <p:oleObj name="Equation" r:id="rId15" imgW="88884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3" y="1858963"/>
                        <a:ext cx="1365250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78" name="Group 7"/>
          <p:cNvGrpSpPr>
            <a:grpSpLocks/>
          </p:cNvGrpSpPr>
          <p:nvPr/>
        </p:nvGrpSpPr>
        <p:grpSpPr bwMode="auto">
          <a:xfrm>
            <a:off x="5554663" y="2589213"/>
            <a:ext cx="2446337" cy="1754187"/>
            <a:chOff x="4806950" y="2228396"/>
            <a:chExt cx="2445544" cy="1754750"/>
          </a:xfrm>
        </p:grpSpPr>
        <p:sp>
          <p:nvSpPr>
            <p:cNvPr id="36880" name="Text Box 22"/>
            <p:cNvSpPr txBox="1">
              <a:spLocks noChangeArrowheads="1"/>
            </p:cNvSpPr>
            <p:nvPr/>
          </p:nvSpPr>
          <p:spPr bwMode="auto">
            <a:xfrm>
              <a:off x="4806950" y="2228396"/>
              <a:ext cx="2293144" cy="357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If 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</a:rPr>
                <a:t>r 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≥ 0.5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 then </a:t>
              </a:r>
              <a:r>
                <a:rPr lang="el-GR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α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=1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.</a:t>
              </a:r>
              <a:endParaRPr lang="en-US" altLang="en-US" sz="180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6881" name="Group 6"/>
            <p:cNvGrpSpPr>
              <a:grpSpLocks/>
            </p:cNvGrpSpPr>
            <p:nvPr/>
          </p:nvGrpSpPr>
          <p:grpSpPr bwMode="auto">
            <a:xfrm>
              <a:off x="4806950" y="3552934"/>
              <a:ext cx="2445544" cy="430212"/>
              <a:chOff x="4849813" y="3552934"/>
              <a:chExt cx="2445544" cy="430212"/>
            </a:xfrm>
          </p:grpSpPr>
          <p:sp>
            <p:nvSpPr>
              <p:cNvPr id="36886" name="Text Box 23"/>
              <p:cNvSpPr txBox="1">
                <a:spLocks noChangeArrowheads="1"/>
              </p:cNvSpPr>
              <p:nvPr/>
            </p:nvSpPr>
            <p:spPr bwMode="auto">
              <a:xfrm>
                <a:off x="4849813" y="3563980"/>
                <a:ext cx="2445544" cy="3598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2058" tIns="41029" rIns="82058" bIns="41029">
                <a:spAutoFit/>
              </a:bodyPr>
              <a:lstStyle>
                <a:lvl1pPr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If  </a:t>
                </a:r>
                <a:r>
                  <a:rPr lang="en-US" altLang="en-US" sz="1800" i="1">
                    <a:solidFill>
                      <a:schemeClr val="tx1"/>
                    </a:solidFill>
                    <a:latin typeface="Times New Roman" pitchFamily="18" charset="0"/>
                  </a:rPr>
                  <a:t>S</a:t>
                </a:r>
                <a:r>
                  <a:rPr lang="en-US" altLang="en-US" sz="1800" i="1" baseline="-25000">
                    <a:solidFill>
                      <a:schemeClr val="tx1"/>
                    </a:solidFill>
                    <a:latin typeface="Times New Roman" pitchFamily="18" charset="0"/>
                  </a:rPr>
                  <a:t>c 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</a:rPr>
                  <a:t>&lt;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0.5</a:t>
                </a:r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 then</a:t>
                </a:r>
              </a:p>
            </p:txBody>
          </p:sp>
          <p:graphicFrame>
            <p:nvGraphicFramePr>
              <p:cNvPr id="36887" name="Object 2"/>
              <p:cNvGraphicFramePr>
                <a:graphicFrameLocks noChangeAspect="1"/>
              </p:cNvGraphicFramePr>
              <p:nvPr/>
            </p:nvGraphicFramePr>
            <p:xfrm>
              <a:off x="6380957" y="3552934"/>
              <a:ext cx="857250" cy="430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416" name="Equation" r:id="rId17" imgW="558720" imgH="279360" progId="Equation.DSMT4">
                      <p:embed/>
                    </p:oleObj>
                  </mc:Choice>
                  <mc:Fallback>
                    <p:oleObj name="Equation" r:id="rId17" imgW="558720" imgH="279360" progId="Equation.DSMT4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80957" y="3552934"/>
                            <a:ext cx="857250" cy="4302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6882" name="Text Box 22"/>
            <p:cNvSpPr txBox="1">
              <a:spLocks noChangeArrowheads="1"/>
            </p:cNvSpPr>
            <p:nvPr/>
          </p:nvSpPr>
          <p:spPr bwMode="auto">
            <a:xfrm>
              <a:off x="4806950" y="2673200"/>
              <a:ext cx="2445544" cy="357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If 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</a:rPr>
                <a:t>c 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≥ 0.5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 then </a:t>
              </a:r>
              <a:r>
                <a:rPr lang="el-GR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β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=1. </a:t>
              </a:r>
            </a:p>
          </p:txBody>
        </p:sp>
        <p:grpSp>
          <p:nvGrpSpPr>
            <p:cNvPr id="36883" name="Group 5"/>
            <p:cNvGrpSpPr>
              <a:grpSpLocks/>
            </p:cNvGrpSpPr>
            <p:nvPr/>
          </p:nvGrpSpPr>
          <p:grpSpPr bwMode="auto">
            <a:xfrm>
              <a:off x="4806950" y="3108436"/>
              <a:ext cx="2445544" cy="430212"/>
              <a:chOff x="5002213" y="3117808"/>
              <a:chExt cx="2445544" cy="430212"/>
            </a:xfrm>
          </p:grpSpPr>
          <p:sp>
            <p:nvSpPr>
              <p:cNvPr id="36884" name="Text Box 23"/>
              <p:cNvSpPr txBox="1">
                <a:spLocks noChangeArrowheads="1"/>
              </p:cNvSpPr>
              <p:nvPr/>
            </p:nvSpPr>
            <p:spPr bwMode="auto">
              <a:xfrm>
                <a:off x="5002213" y="3128059"/>
                <a:ext cx="2445544" cy="3598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2058" tIns="41029" rIns="82058" bIns="41029">
                <a:spAutoFit/>
              </a:bodyPr>
              <a:lstStyle>
                <a:lvl1pPr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If  </a:t>
                </a:r>
                <a:r>
                  <a:rPr lang="en-US" altLang="en-US" sz="1800" i="1">
                    <a:solidFill>
                      <a:schemeClr val="tx1"/>
                    </a:solidFill>
                    <a:latin typeface="Times New Roman" pitchFamily="18" charset="0"/>
                  </a:rPr>
                  <a:t>S</a:t>
                </a:r>
                <a:r>
                  <a:rPr lang="en-US" altLang="en-US" sz="1800" i="1" baseline="-25000">
                    <a:solidFill>
                      <a:schemeClr val="tx1"/>
                    </a:solidFill>
                    <a:latin typeface="Times New Roman" pitchFamily="18" charset="0"/>
                  </a:rPr>
                  <a:t>r 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</a:rPr>
                  <a:t>&lt;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0.5</a:t>
                </a:r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then</a:t>
                </a:r>
              </a:p>
            </p:txBody>
          </p:sp>
          <p:graphicFrame>
            <p:nvGraphicFramePr>
              <p:cNvPr id="36885" name="Object 29"/>
              <p:cNvGraphicFramePr>
                <a:graphicFrameLocks noChangeAspect="1"/>
              </p:cNvGraphicFramePr>
              <p:nvPr/>
            </p:nvGraphicFramePr>
            <p:xfrm>
              <a:off x="6533357" y="3117808"/>
              <a:ext cx="858837" cy="430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417" name="Equation" r:id="rId19" imgW="558720" imgH="279360" progId="Equation.DSMT4">
                      <p:embed/>
                    </p:oleObj>
                  </mc:Choice>
                  <mc:Fallback>
                    <p:oleObj name="Equation" r:id="rId19" imgW="558720" imgH="279360" progId="Equation.DSMT4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33357" y="3117808"/>
                            <a:ext cx="858837" cy="4302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6879" name="Text Box 31"/>
          <p:cNvSpPr txBox="1">
            <a:spLocks noChangeArrowheads="1"/>
          </p:cNvSpPr>
          <p:nvPr/>
        </p:nvSpPr>
        <p:spPr bwMode="auto">
          <a:xfrm>
            <a:off x="4792663" y="1831975"/>
            <a:ext cx="387985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for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881691"/>
              </p:ext>
            </p:extLst>
          </p:nvPr>
        </p:nvGraphicFramePr>
        <p:xfrm>
          <a:off x="1101725" y="5684838"/>
          <a:ext cx="238601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45" name="Equation" r:id="rId3" imgW="1549080" imgH="279360" progId="Equation.DSMT4">
                  <p:embed/>
                </p:oleObj>
              </mc:Choice>
              <mc:Fallback>
                <p:oleObj name="Equation" r:id="rId3" imgW="1549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5684838"/>
                        <a:ext cx="2386013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4792663" y="4321175"/>
            <a:ext cx="387985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The closest integer pixel location </a:t>
            </a:r>
            <a:r>
              <a:rPr lang="en-US" altLang="en-US" sz="1800">
                <a:solidFill>
                  <a:schemeClr val="tx1"/>
                </a:solidFill>
                <a:latin typeface="Times New Roman" pitchFamily="18" charset="0"/>
              </a:rPr>
              <a:t>(</a:t>
            </a:r>
            <a:r>
              <a:rPr lang="en-US" altLang="en-US" sz="1800" i="1">
                <a:solidFill>
                  <a:schemeClr val="tx1"/>
                </a:solidFill>
                <a:latin typeface="Times New Roman" pitchFamily="18" charset="0"/>
              </a:rPr>
              <a:t>r</a:t>
            </a:r>
            <a:r>
              <a:rPr lang="en-US" altLang="en-US" sz="1800">
                <a:solidFill>
                  <a:schemeClr val="tx1"/>
                </a:solidFill>
                <a:latin typeface="Times New Roman" pitchFamily="18" charset="0"/>
              </a:rPr>
              <a:t>, </a:t>
            </a:r>
            <a:r>
              <a:rPr lang="en-US" altLang="en-US" sz="1800" i="1">
                <a:solidFill>
                  <a:schemeClr val="tx1"/>
                </a:solidFill>
                <a:latin typeface="Times New Roman" pitchFamily="18" charset="0"/>
              </a:rPr>
              <a:t>c</a:t>
            </a:r>
            <a:r>
              <a:rPr lang="en-US" altLang="en-US" sz="1800">
                <a:solidFill>
                  <a:schemeClr val="tx1"/>
                </a:solidFill>
                <a:latin typeface="Times New Roman" pitchFamily="18" charset="0"/>
              </a:rPr>
              <a:t>)</a:t>
            </a:r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, in I is</a:t>
            </a:r>
          </a:p>
        </p:txBody>
      </p:sp>
      <p:graphicFrame>
        <p:nvGraphicFramePr>
          <p:cNvPr id="65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579382"/>
              </p:ext>
            </p:extLst>
          </p:nvPr>
        </p:nvGraphicFramePr>
        <p:xfrm>
          <a:off x="5229225" y="4960938"/>
          <a:ext cx="22939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46" name="Equation" r:id="rId5" imgW="1447560" imgH="279360" progId="Equation.DSMT4">
                  <p:embed/>
                </p:oleObj>
              </mc:Choice>
              <mc:Fallback>
                <p:oleObj name="Equation" r:id="rId5" imgW="1447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225" y="4960938"/>
                        <a:ext cx="229393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36"/>
          <p:cNvGrpSpPr>
            <a:grpSpLocks/>
          </p:cNvGrpSpPr>
          <p:nvPr/>
        </p:nvGrpSpPr>
        <p:grpSpPr bwMode="auto">
          <a:xfrm>
            <a:off x="330200" y="1828800"/>
            <a:ext cx="3984625" cy="3724275"/>
            <a:chOff x="239" y="1152"/>
            <a:chExt cx="2510" cy="2346"/>
          </a:xfrm>
        </p:grpSpPr>
        <p:graphicFrame>
          <p:nvGraphicFramePr>
            <p:cNvPr id="67" name="Object 3"/>
            <p:cNvGraphicFramePr>
              <a:graphicFrameLocks noChangeAspect="1"/>
            </p:cNvGraphicFramePr>
            <p:nvPr/>
          </p:nvGraphicFramePr>
          <p:xfrm>
            <a:off x="239" y="1984"/>
            <a:ext cx="98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47" name="Equation" r:id="rId7" imgW="152268" imgH="317225" progId="Equation.3">
                    <p:embed/>
                  </p:oleObj>
                </mc:Choice>
                <mc:Fallback>
                  <p:oleObj name="Equation" r:id="rId7" imgW="152268" imgH="3172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" y="1984"/>
                          <a:ext cx="98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262" y="1152"/>
              <a:ext cx="2182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Size of original image,  </a:t>
              </a:r>
              <a:r>
                <a:rPr lang="en-US" altLang="en-US" sz="1800" b="1">
                  <a:solidFill>
                    <a:schemeClr val="tx1"/>
                  </a:solidFill>
                  <a:latin typeface="Times New Roman" pitchFamily="18" charset="0"/>
                </a:rPr>
                <a:t>I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:</a:t>
              </a:r>
              <a:r>
                <a:rPr lang="en-US" altLang="en-US" sz="1800">
                  <a:latin typeface="Times New Roman" pitchFamily="18" charset="0"/>
                </a:rPr>
                <a:t>   </a:t>
              </a:r>
              <a:r>
                <a:rPr lang="en-US" altLang="en-US" sz="1800" i="1">
                  <a:latin typeface="Times New Roman" pitchFamily="18" charset="0"/>
                </a:rPr>
                <a:t>R </a:t>
              </a:r>
              <a:r>
                <a:rPr lang="en-US" altLang="en-US" sz="1800">
                  <a:latin typeface="Times New Roman" pitchFamily="18" charset="0"/>
                  <a:cs typeface="Times New Roman" pitchFamily="18" charset="0"/>
                </a:rPr>
                <a:t>×</a:t>
              </a:r>
              <a:r>
                <a:rPr lang="en-US" altLang="en-US" sz="1800">
                  <a:latin typeface="Times New Roman" pitchFamily="18" charset="0"/>
                </a:rPr>
                <a:t> </a:t>
              </a:r>
              <a:r>
                <a:rPr lang="en-US" altLang="en-US" sz="1800" i="1">
                  <a:latin typeface="Times New Roman" pitchFamily="18" charset="0"/>
                </a:rPr>
                <a:t>C</a:t>
              </a:r>
              <a:endParaRPr lang="en-US" altLang="en-US" sz="18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262" y="1355"/>
              <a:ext cx="2312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Size of scaled image,  </a:t>
              </a:r>
              <a:r>
                <a:rPr lang="en-US" altLang="en-US" sz="1800" b="1">
                  <a:solidFill>
                    <a:schemeClr val="tx1"/>
                  </a:solidFill>
                  <a:latin typeface="Times New Roman" pitchFamily="18" charset="0"/>
                </a:rPr>
                <a:t>J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:</a:t>
              </a:r>
              <a:r>
                <a:rPr lang="en-US" altLang="en-US" sz="1800">
                  <a:latin typeface="Times New Roman" pitchFamily="18" charset="0"/>
                </a:rPr>
                <a:t>    </a:t>
              </a:r>
              <a:r>
                <a:rPr lang="en-US" altLang="en-US" sz="1800" i="1">
                  <a:latin typeface="Times New Roman" pitchFamily="18" charset="0"/>
                </a:rPr>
                <a:t>R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r>
                <a:rPr lang="en-US" altLang="en-US" sz="1800" i="1">
                  <a:latin typeface="Times New Roman" pitchFamily="18" charset="0"/>
                </a:rPr>
                <a:t> </a:t>
              </a:r>
              <a:r>
                <a:rPr lang="en-US" altLang="en-US" sz="1800">
                  <a:latin typeface="Times New Roman" pitchFamily="18" charset="0"/>
                  <a:cs typeface="Times New Roman" pitchFamily="18" charset="0"/>
                </a:rPr>
                <a:t>×</a:t>
              </a:r>
              <a:r>
                <a:rPr lang="en-US" altLang="en-US" sz="1800">
                  <a:latin typeface="Times New Roman" pitchFamily="18" charset="0"/>
                </a:rPr>
                <a:t> </a:t>
              </a:r>
              <a:r>
                <a:rPr lang="en-US" altLang="en-US" sz="1800" i="1">
                  <a:latin typeface="Times New Roman" pitchFamily="18" charset="0"/>
                </a:rPr>
                <a:t>C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endParaRPr lang="en-US" altLang="en-US" sz="1800" i="1">
                <a:latin typeface="Times New Roman" pitchFamily="18" charset="0"/>
              </a:endParaRPr>
            </a:p>
          </p:txBody>
        </p:sp>
        <p:sp>
          <p:nvSpPr>
            <p:cNvPr id="70" name="Text Box 6"/>
            <p:cNvSpPr txBox="1">
              <a:spLocks noChangeArrowheads="1"/>
            </p:cNvSpPr>
            <p:nvPr/>
          </p:nvSpPr>
          <p:spPr bwMode="auto">
            <a:xfrm>
              <a:off x="262" y="1567"/>
              <a:ext cx="2182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Row scale factor (input to output): </a:t>
              </a:r>
              <a:endParaRPr lang="en-US" altLang="en-US" sz="1800" i="1">
                <a:solidFill>
                  <a:srgbClr val="003399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71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1599175"/>
                </p:ext>
              </p:extLst>
            </p:nvPr>
          </p:nvGraphicFramePr>
          <p:xfrm>
            <a:off x="517" y="1829"/>
            <a:ext cx="2007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48" name="Equation" r:id="rId9" imgW="1930320" imgH="482400" progId="Equation.DSMT4">
                    <p:embed/>
                  </p:oleObj>
                </mc:Choice>
                <mc:Fallback>
                  <p:oleObj name="Equation" r:id="rId9" imgW="1930320" imgH="482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" y="1829"/>
                          <a:ext cx="2007" cy="4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Text Box 8"/>
            <p:cNvSpPr txBox="1">
              <a:spLocks noChangeArrowheads="1"/>
            </p:cNvSpPr>
            <p:nvPr/>
          </p:nvSpPr>
          <p:spPr bwMode="auto">
            <a:xfrm>
              <a:off x="262" y="2338"/>
              <a:ext cx="2356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Column scale factor (input to output): </a:t>
              </a:r>
              <a:endParaRPr lang="en-US" altLang="en-US" sz="1800" i="1">
                <a:solidFill>
                  <a:srgbClr val="003399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73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6054923"/>
                </p:ext>
              </p:extLst>
            </p:nvPr>
          </p:nvGraphicFramePr>
          <p:xfrm>
            <a:off x="519" y="2600"/>
            <a:ext cx="1966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49" name="Equation" r:id="rId11" imgW="1968480" imgH="482400" progId="Equation.DSMT4">
                    <p:embed/>
                  </p:oleObj>
                </mc:Choice>
                <mc:Fallback>
                  <p:oleObj name="Equation" r:id="rId11" imgW="1968480" imgH="482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" y="2600"/>
                          <a:ext cx="1966" cy="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305" y="3100"/>
              <a:ext cx="2444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For each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(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r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,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c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r>
                <a:rPr lang="en-US" altLang="en-US" sz="800" i="1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)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 in </a:t>
              </a:r>
              <a:r>
                <a:rPr lang="en-US" altLang="en-US" sz="1800" b="1">
                  <a:solidFill>
                    <a:schemeClr val="tx1"/>
                  </a:solidFill>
                  <a:latin typeface="Times New Roman" pitchFamily="18" charset="0"/>
                </a:rPr>
                <a:t>J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, the corresponding fractional pixel location,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(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r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,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c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)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, in I is:</a:t>
              </a:r>
            </a:p>
          </p:txBody>
        </p:sp>
      </p:grpSp>
      <p:sp>
        <p:nvSpPr>
          <p:cNvPr id="75" name="Text Box 31"/>
          <p:cNvSpPr txBox="1">
            <a:spLocks noChangeArrowheads="1"/>
          </p:cNvSpPr>
          <p:nvPr/>
        </p:nvSpPr>
        <p:spPr bwMode="auto">
          <a:xfrm>
            <a:off x="4792663" y="5334000"/>
            <a:ext cx="387985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Then </a:t>
            </a:r>
          </a:p>
        </p:txBody>
      </p:sp>
      <p:graphicFrame>
        <p:nvGraphicFramePr>
          <p:cNvPr id="7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925246"/>
              </p:ext>
            </p:extLst>
          </p:nvPr>
        </p:nvGraphicFramePr>
        <p:xfrm>
          <a:off x="5219700" y="5789613"/>
          <a:ext cx="185102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50" name="Equation" r:id="rId13" imgW="1168200" imgH="241200" progId="Equation.DSMT4">
                  <p:embed/>
                </p:oleObj>
              </mc:Choice>
              <mc:Fallback>
                <p:oleObj name="Equation" r:id="rId13" imgW="1168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5789613"/>
                        <a:ext cx="185102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904451"/>
              </p:ext>
            </p:extLst>
          </p:nvPr>
        </p:nvGraphicFramePr>
        <p:xfrm>
          <a:off x="5237163" y="1858963"/>
          <a:ext cx="1365250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51" name="Equation" r:id="rId15" imgW="888840" imgH="457200" progId="Equation.DSMT4">
                  <p:embed/>
                </p:oleObj>
              </mc:Choice>
              <mc:Fallback>
                <p:oleObj name="Equation" r:id="rId15" imgW="8888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3" y="1858963"/>
                        <a:ext cx="1365250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Group 7"/>
          <p:cNvGrpSpPr>
            <a:grpSpLocks/>
          </p:cNvGrpSpPr>
          <p:nvPr/>
        </p:nvGrpSpPr>
        <p:grpSpPr bwMode="auto">
          <a:xfrm>
            <a:off x="5554663" y="2589213"/>
            <a:ext cx="2446337" cy="1754187"/>
            <a:chOff x="4806950" y="2228396"/>
            <a:chExt cx="2445544" cy="1754750"/>
          </a:xfrm>
        </p:grpSpPr>
        <p:sp>
          <p:nvSpPr>
            <p:cNvPr id="79" name="Text Box 22"/>
            <p:cNvSpPr txBox="1">
              <a:spLocks noChangeArrowheads="1"/>
            </p:cNvSpPr>
            <p:nvPr/>
          </p:nvSpPr>
          <p:spPr bwMode="auto">
            <a:xfrm>
              <a:off x="4806950" y="2228396"/>
              <a:ext cx="2293144" cy="357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If 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</a:rPr>
                <a:t>r 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≥ 0.5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 then </a:t>
              </a:r>
              <a:r>
                <a:rPr lang="el-GR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α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=1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.</a:t>
              </a:r>
              <a:endParaRPr lang="en-US" altLang="en-US" sz="180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0" name="Group 6"/>
            <p:cNvGrpSpPr>
              <a:grpSpLocks/>
            </p:cNvGrpSpPr>
            <p:nvPr/>
          </p:nvGrpSpPr>
          <p:grpSpPr bwMode="auto">
            <a:xfrm>
              <a:off x="4806950" y="3552934"/>
              <a:ext cx="2445544" cy="430212"/>
              <a:chOff x="4849813" y="3552934"/>
              <a:chExt cx="2445544" cy="430212"/>
            </a:xfrm>
          </p:grpSpPr>
          <p:sp>
            <p:nvSpPr>
              <p:cNvPr id="85" name="Text Box 23"/>
              <p:cNvSpPr txBox="1">
                <a:spLocks noChangeArrowheads="1"/>
              </p:cNvSpPr>
              <p:nvPr/>
            </p:nvSpPr>
            <p:spPr bwMode="auto">
              <a:xfrm>
                <a:off x="4849813" y="3563980"/>
                <a:ext cx="2445544" cy="3598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2058" tIns="41029" rIns="82058" bIns="41029">
                <a:spAutoFit/>
              </a:bodyPr>
              <a:lstStyle>
                <a:lvl1pPr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If  </a:t>
                </a:r>
                <a:r>
                  <a:rPr lang="en-US" altLang="en-US" sz="1800" i="1">
                    <a:solidFill>
                      <a:schemeClr val="tx1"/>
                    </a:solidFill>
                    <a:latin typeface="Times New Roman" pitchFamily="18" charset="0"/>
                  </a:rPr>
                  <a:t>S</a:t>
                </a:r>
                <a:r>
                  <a:rPr lang="en-US" altLang="en-US" sz="1800" i="1" baseline="-25000">
                    <a:solidFill>
                      <a:schemeClr val="tx1"/>
                    </a:solidFill>
                    <a:latin typeface="Times New Roman" pitchFamily="18" charset="0"/>
                  </a:rPr>
                  <a:t>c 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</a:rPr>
                  <a:t>&lt;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0.5</a:t>
                </a:r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 then</a:t>
                </a:r>
              </a:p>
            </p:txBody>
          </p:sp>
          <p:graphicFrame>
            <p:nvGraphicFramePr>
              <p:cNvPr id="86" name="Object 2"/>
              <p:cNvGraphicFramePr>
                <a:graphicFrameLocks noChangeAspect="1"/>
              </p:cNvGraphicFramePr>
              <p:nvPr/>
            </p:nvGraphicFramePr>
            <p:xfrm>
              <a:off x="6380957" y="3552934"/>
              <a:ext cx="857250" cy="430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452" name="Equation" r:id="rId17" imgW="558720" imgH="279360" progId="Equation.DSMT4">
                      <p:embed/>
                    </p:oleObj>
                  </mc:Choice>
                  <mc:Fallback>
                    <p:oleObj name="Equation" r:id="rId17" imgW="558720" imgH="2793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80957" y="3552934"/>
                            <a:ext cx="857250" cy="4302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1" name="Text Box 22"/>
            <p:cNvSpPr txBox="1">
              <a:spLocks noChangeArrowheads="1"/>
            </p:cNvSpPr>
            <p:nvPr/>
          </p:nvSpPr>
          <p:spPr bwMode="auto">
            <a:xfrm>
              <a:off x="4806950" y="2673200"/>
              <a:ext cx="2445544" cy="357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If 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</a:rPr>
                <a:t>c 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≥ 0.5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 then </a:t>
              </a:r>
              <a:r>
                <a:rPr lang="el-GR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β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=1. </a:t>
              </a:r>
            </a:p>
          </p:txBody>
        </p:sp>
        <p:grpSp>
          <p:nvGrpSpPr>
            <p:cNvPr id="82" name="Group 5"/>
            <p:cNvGrpSpPr>
              <a:grpSpLocks/>
            </p:cNvGrpSpPr>
            <p:nvPr/>
          </p:nvGrpSpPr>
          <p:grpSpPr bwMode="auto">
            <a:xfrm>
              <a:off x="4806950" y="3108436"/>
              <a:ext cx="2445544" cy="430212"/>
              <a:chOff x="5002213" y="3117808"/>
              <a:chExt cx="2445544" cy="430212"/>
            </a:xfrm>
          </p:grpSpPr>
          <p:sp>
            <p:nvSpPr>
              <p:cNvPr id="83" name="Text Box 23"/>
              <p:cNvSpPr txBox="1">
                <a:spLocks noChangeArrowheads="1"/>
              </p:cNvSpPr>
              <p:nvPr/>
            </p:nvSpPr>
            <p:spPr bwMode="auto">
              <a:xfrm>
                <a:off x="5002213" y="3128059"/>
                <a:ext cx="2445544" cy="3598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2058" tIns="41029" rIns="82058" bIns="41029">
                <a:spAutoFit/>
              </a:bodyPr>
              <a:lstStyle>
                <a:lvl1pPr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If  </a:t>
                </a:r>
                <a:r>
                  <a:rPr lang="en-US" altLang="en-US" sz="1800" i="1">
                    <a:solidFill>
                      <a:schemeClr val="tx1"/>
                    </a:solidFill>
                    <a:latin typeface="Times New Roman" pitchFamily="18" charset="0"/>
                  </a:rPr>
                  <a:t>S</a:t>
                </a:r>
                <a:r>
                  <a:rPr lang="en-US" altLang="en-US" sz="1800" i="1" baseline="-25000">
                    <a:solidFill>
                      <a:schemeClr val="tx1"/>
                    </a:solidFill>
                    <a:latin typeface="Times New Roman" pitchFamily="18" charset="0"/>
                  </a:rPr>
                  <a:t>r 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</a:rPr>
                  <a:t>&lt;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0.5</a:t>
                </a:r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then</a:t>
                </a:r>
              </a:p>
            </p:txBody>
          </p:sp>
          <p:graphicFrame>
            <p:nvGraphicFramePr>
              <p:cNvPr id="84" name="Object 29"/>
              <p:cNvGraphicFramePr>
                <a:graphicFrameLocks noChangeAspect="1"/>
              </p:cNvGraphicFramePr>
              <p:nvPr/>
            </p:nvGraphicFramePr>
            <p:xfrm>
              <a:off x="6533357" y="3117808"/>
              <a:ext cx="858837" cy="430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453" name="Equation" r:id="rId19" imgW="558720" imgH="279360" progId="Equation.DSMT4">
                      <p:embed/>
                    </p:oleObj>
                  </mc:Choice>
                  <mc:Fallback>
                    <p:oleObj name="Equation" r:id="rId19" imgW="558720" imgH="2793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33357" y="3117808"/>
                            <a:ext cx="858837" cy="4302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87" name="Text Box 31"/>
          <p:cNvSpPr txBox="1">
            <a:spLocks noChangeArrowheads="1"/>
          </p:cNvSpPr>
          <p:nvPr/>
        </p:nvSpPr>
        <p:spPr bwMode="auto">
          <a:xfrm>
            <a:off x="4792663" y="1831975"/>
            <a:ext cx="387985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for </a:t>
            </a:r>
          </a:p>
        </p:txBody>
      </p:sp>
      <p:sp>
        <p:nvSpPr>
          <p:cNvPr id="37894" name="Line 25"/>
          <p:cNvSpPr>
            <a:spLocks noChangeShapeType="1"/>
          </p:cNvSpPr>
          <p:nvPr/>
        </p:nvSpPr>
        <p:spPr bwMode="auto">
          <a:xfrm>
            <a:off x="4433888" y="2030413"/>
            <a:ext cx="0" cy="383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5" name="Rectangle 34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638800" cy="519112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37897" name="Text Box 20"/>
          <p:cNvSpPr txBox="1">
            <a:spLocks noChangeArrowheads="1"/>
          </p:cNvSpPr>
          <p:nvPr/>
        </p:nvSpPr>
        <p:spPr bwMode="auto">
          <a:xfrm>
            <a:off x="1101725" y="1585913"/>
            <a:ext cx="2784475" cy="12001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>
                <a:latin typeface="Comic Sans MS" pitchFamily="66" charset="0"/>
              </a:rPr>
              <a:t>If the output image is larger than the input image then the scale factor is less than 1.</a:t>
            </a:r>
          </a:p>
        </p:txBody>
      </p:sp>
      <p:sp>
        <p:nvSpPr>
          <p:cNvPr id="37898" name="Text Box 20"/>
          <p:cNvSpPr txBox="1">
            <a:spLocks noChangeArrowheads="1"/>
          </p:cNvSpPr>
          <p:nvPr/>
        </p:nvSpPr>
        <p:spPr bwMode="auto">
          <a:xfrm>
            <a:off x="1101725" y="3752850"/>
            <a:ext cx="2784475" cy="12001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>
                <a:latin typeface="Comic Sans MS" pitchFamily="66" charset="0"/>
              </a:rPr>
              <a:t>If the output image is smaller than the input image then the scale factor is greater than 1.</a:t>
            </a:r>
          </a:p>
        </p:txBody>
      </p:sp>
      <p:sp>
        <p:nvSpPr>
          <p:cNvPr id="37899" name="Text Box 20"/>
          <p:cNvSpPr txBox="1">
            <a:spLocks noChangeArrowheads="1"/>
          </p:cNvSpPr>
          <p:nvPr/>
        </p:nvSpPr>
        <p:spPr bwMode="auto">
          <a:xfrm>
            <a:off x="5638800" y="1143000"/>
            <a:ext cx="1766888" cy="6461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>
                <a:latin typeface="Comic Sans MS" pitchFamily="66" charset="0"/>
              </a:rPr>
              <a:t>Which pixel to start with?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10" descr="resize test 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1905000"/>
            <a:ext cx="3325813" cy="32273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9" descr="resize test 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05000"/>
            <a:ext cx="3327400" cy="32273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2324100" y="3100388"/>
            <a:ext cx="585788" cy="560387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75" name="Line 5"/>
          <p:cNvSpPr>
            <a:spLocks noChangeShapeType="1"/>
          </p:cNvSpPr>
          <p:nvPr/>
        </p:nvSpPr>
        <p:spPr bwMode="auto">
          <a:xfrm flipV="1">
            <a:off x="2909888" y="1905000"/>
            <a:ext cx="2078037" cy="11922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Line 6"/>
          <p:cNvSpPr>
            <a:spLocks noChangeShapeType="1"/>
          </p:cNvSpPr>
          <p:nvPr/>
        </p:nvSpPr>
        <p:spPr bwMode="auto">
          <a:xfrm>
            <a:off x="2909888" y="3656013"/>
            <a:ext cx="2078037" cy="14763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Text Box 11"/>
          <p:cNvSpPr txBox="1">
            <a:spLocks noChangeArrowheads="1"/>
          </p:cNvSpPr>
          <p:nvPr/>
        </p:nvSpPr>
        <p:spPr bwMode="auto">
          <a:xfrm>
            <a:off x="762000" y="5405438"/>
            <a:ext cx="7689850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000000">
                <a:alpha val="43137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latin typeface="Comic Sans MS" pitchFamily="66" charset="0"/>
              </a:rPr>
              <a:t>For each original value:  replicate it 15 times to create a new, larger “pixel”. </a:t>
            </a:r>
          </a:p>
        </p:txBody>
      </p:sp>
      <p:sp>
        <p:nvSpPr>
          <p:cNvPr id="7178" name="Rectangle 14"/>
          <p:cNvSpPr>
            <a:spLocks noGrp="1" noChangeArrowheads="1"/>
          </p:cNvSpPr>
          <p:nvPr>
            <p:ph type="title"/>
          </p:nvPr>
        </p:nvSpPr>
        <p:spPr>
          <a:xfrm>
            <a:off x="415925" y="990600"/>
            <a:ext cx="8382000" cy="723900"/>
          </a:xfrm>
          <a:noFill/>
        </p:spPr>
        <p:txBody>
          <a:bodyPr lIns="92053" tIns="46028" rIns="92053" bIns="46028"/>
          <a:lstStyle/>
          <a:p>
            <a:r>
              <a:rPr lang="en-US" altLang="en-US" sz="3200" smtClean="0"/>
              <a:t>Enlarging Images Through Pixel Replication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546696"/>
              </p:ext>
            </p:extLst>
          </p:nvPr>
        </p:nvGraphicFramePr>
        <p:xfrm>
          <a:off x="1101725" y="5684838"/>
          <a:ext cx="238601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78" name="Equation" r:id="rId3" imgW="1549080" imgH="279360" progId="Equation.DSMT4">
                  <p:embed/>
                </p:oleObj>
              </mc:Choice>
              <mc:Fallback>
                <p:oleObj name="Equation" r:id="rId3" imgW="1549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5684838"/>
                        <a:ext cx="2386013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4792663" y="4321175"/>
            <a:ext cx="387985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The closest integer pixel location </a:t>
            </a:r>
            <a:r>
              <a:rPr lang="en-US" altLang="en-US" sz="1800">
                <a:solidFill>
                  <a:schemeClr val="tx1"/>
                </a:solidFill>
                <a:latin typeface="Times New Roman" pitchFamily="18" charset="0"/>
              </a:rPr>
              <a:t>(</a:t>
            </a:r>
            <a:r>
              <a:rPr lang="en-US" altLang="en-US" sz="1800" i="1">
                <a:solidFill>
                  <a:schemeClr val="tx1"/>
                </a:solidFill>
                <a:latin typeface="Times New Roman" pitchFamily="18" charset="0"/>
              </a:rPr>
              <a:t>r</a:t>
            </a:r>
            <a:r>
              <a:rPr lang="en-US" altLang="en-US" sz="1800">
                <a:solidFill>
                  <a:schemeClr val="tx1"/>
                </a:solidFill>
                <a:latin typeface="Times New Roman" pitchFamily="18" charset="0"/>
              </a:rPr>
              <a:t>, </a:t>
            </a:r>
            <a:r>
              <a:rPr lang="en-US" altLang="en-US" sz="1800" i="1">
                <a:solidFill>
                  <a:schemeClr val="tx1"/>
                </a:solidFill>
                <a:latin typeface="Times New Roman" pitchFamily="18" charset="0"/>
              </a:rPr>
              <a:t>c</a:t>
            </a:r>
            <a:r>
              <a:rPr lang="en-US" altLang="en-US" sz="1800">
                <a:solidFill>
                  <a:schemeClr val="tx1"/>
                </a:solidFill>
                <a:latin typeface="Times New Roman" pitchFamily="18" charset="0"/>
              </a:rPr>
              <a:t>)</a:t>
            </a:r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, in I is</a:t>
            </a:r>
          </a:p>
        </p:txBody>
      </p:sp>
      <p:graphicFrame>
        <p:nvGraphicFramePr>
          <p:cNvPr id="4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986835"/>
              </p:ext>
            </p:extLst>
          </p:nvPr>
        </p:nvGraphicFramePr>
        <p:xfrm>
          <a:off x="5229225" y="4960938"/>
          <a:ext cx="22939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79" name="Equation" r:id="rId5" imgW="1447560" imgH="279360" progId="Equation.DSMT4">
                  <p:embed/>
                </p:oleObj>
              </mc:Choice>
              <mc:Fallback>
                <p:oleObj name="Equation" r:id="rId5" imgW="1447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225" y="4960938"/>
                        <a:ext cx="229393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36"/>
          <p:cNvGrpSpPr>
            <a:grpSpLocks/>
          </p:cNvGrpSpPr>
          <p:nvPr/>
        </p:nvGrpSpPr>
        <p:grpSpPr bwMode="auto">
          <a:xfrm>
            <a:off x="330200" y="1828800"/>
            <a:ext cx="3984625" cy="3724275"/>
            <a:chOff x="239" y="1152"/>
            <a:chExt cx="2510" cy="2346"/>
          </a:xfrm>
        </p:grpSpPr>
        <p:graphicFrame>
          <p:nvGraphicFramePr>
            <p:cNvPr id="51" name="Object 3"/>
            <p:cNvGraphicFramePr>
              <a:graphicFrameLocks noChangeAspect="1"/>
            </p:cNvGraphicFramePr>
            <p:nvPr/>
          </p:nvGraphicFramePr>
          <p:xfrm>
            <a:off x="239" y="1984"/>
            <a:ext cx="98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80" name="Equation" r:id="rId7" imgW="152268" imgH="317225" progId="Equation.3">
                    <p:embed/>
                  </p:oleObj>
                </mc:Choice>
                <mc:Fallback>
                  <p:oleObj name="Equation" r:id="rId7" imgW="152268" imgH="3172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" y="1984"/>
                          <a:ext cx="98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Text Box 4"/>
            <p:cNvSpPr txBox="1">
              <a:spLocks noChangeArrowheads="1"/>
            </p:cNvSpPr>
            <p:nvPr/>
          </p:nvSpPr>
          <p:spPr bwMode="auto">
            <a:xfrm>
              <a:off x="262" y="1152"/>
              <a:ext cx="2182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Size of original image,  </a:t>
              </a:r>
              <a:r>
                <a:rPr lang="en-US" altLang="en-US" sz="1800" b="1">
                  <a:solidFill>
                    <a:schemeClr val="tx1"/>
                  </a:solidFill>
                  <a:latin typeface="Times New Roman" pitchFamily="18" charset="0"/>
                </a:rPr>
                <a:t>I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:</a:t>
              </a:r>
              <a:r>
                <a:rPr lang="en-US" altLang="en-US" sz="1800">
                  <a:latin typeface="Times New Roman" pitchFamily="18" charset="0"/>
                </a:rPr>
                <a:t>   </a:t>
              </a:r>
              <a:r>
                <a:rPr lang="en-US" altLang="en-US" sz="1800" i="1">
                  <a:latin typeface="Times New Roman" pitchFamily="18" charset="0"/>
                </a:rPr>
                <a:t>R </a:t>
              </a:r>
              <a:r>
                <a:rPr lang="en-US" altLang="en-US" sz="1800">
                  <a:latin typeface="Times New Roman" pitchFamily="18" charset="0"/>
                  <a:cs typeface="Times New Roman" pitchFamily="18" charset="0"/>
                </a:rPr>
                <a:t>×</a:t>
              </a:r>
              <a:r>
                <a:rPr lang="en-US" altLang="en-US" sz="1800">
                  <a:latin typeface="Times New Roman" pitchFamily="18" charset="0"/>
                </a:rPr>
                <a:t> </a:t>
              </a:r>
              <a:r>
                <a:rPr lang="en-US" altLang="en-US" sz="1800" i="1">
                  <a:latin typeface="Times New Roman" pitchFamily="18" charset="0"/>
                </a:rPr>
                <a:t>C</a:t>
              </a:r>
              <a:endParaRPr lang="en-US" altLang="en-US" sz="18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262" y="1355"/>
              <a:ext cx="2312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Size of scaled image,  </a:t>
              </a:r>
              <a:r>
                <a:rPr lang="en-US" altLang="en-US" sz="1800" b="1">
                  <a:solidFill>
                    <a:schemeClr val="tx1"/>
                  </a:solidFill>
                  <a:latin typeface="Times New Roman" pitchFamily="18" charset="0"/>
                </a:rPr>
                <a:t>J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:</a:t>
              </a:r>
              <a:r>
                <a:rPr lang="en-US" altLang="en-US" sz="1800">
                  <a:latin typeface="Times New Roman" pitchFamily="18" charset="0"/>
                </a:rPr>
                <a:t>    </a:t>
              </a:r>
              <a:r>
                <a:rPr lang="en-US" altLang="en-US" sz="1800" i="1">
                  <a:latin typeface="Times New Roman" pitchFamily="18" charset="0"/>
                </a:rPr>
                <a:t>R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r>
                <a:rPr lang="en-US" altLang="en-US" sz="1800" i="1">
                  <a:latin typeface="Times New Roman" pitchFamily="18" charset="0"/>
                </a:rPr>
                <a:t> </a:t>
              </a:r>
              <a:r>
                <a:rPr lang="en-US" altLang="en-US" sz="1800">
                  <a:latin typeface="Times New Roman" pitchFamily="18" charset="0"/>
                  <a:cs typeface="Times New Roman" pitchFamily="18" charset="0"/>
                </a:rPr>
                <a:t>×</a:t>
              </a:r>
              <a:r>
                <a:rPr lang="en-US" altLang="en-US" sz="1800">
                  <a:latin typeface="Times New Roman" pitchFamily="18" charset="0"/>
                </a:rPr>
                <a:t> </a:t>
              </a:r>
              <a:r>
                <a:rPr lang="en-US" altLang="en-US" sz="1800" i="1">
                  <a:latin typeface="Times New Roman" pitchFamily="18" charset="0"/>
                </a:rPr>
                <a:t>C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endParaRPr lang="en-US" altLang="en-US" sz="1800" i="1">
                <a:latin typeface="Times New Roman" pitchFamily="18" charset="0"/>
              </a:endParaRPr>
            </a:p>
          </p:txBody>
        </p:sp>
        <p:sp>
          <p:nvSpPr>
            <p:cNvPr id="54" name="Text Box 6"/>
            <p:cNvSpPr txBox="1">
              <a:spLocks noChangeArrowheads="1"/>
            </p:cNvSpPr>
            <p:nvPr/>
          </p:nvSpPr>
          <p:spPr bwMode="auto">
            <a:xfrm>
              <a:off x="262" y="1567"/>
              <a:ext cx="2182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Row scale factor (input to output): </a:t>
              </a:r>
              <a:endParaRPr lang="en-US" altLang="en-US" sz="1800" i="1">
                <a:solidFill>
                  <a:srgbClr val="003399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55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1599175"/>
                </p:ext>
              </p:extLst>
            </p:nvPr>
          </p:nvGraphicFramePr>
          <p:xfrm>
            <a:off x="517" y="1829"/>
            <a:ext cx="2007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81" name="Equation" r:id="rId9" imgW="1930320" imgH="482400" progId="Equation.DSMT4">
                    <p:embed/>
                  </p:oleObj>
                </mc:Choice>
                <mc:Fallback>
                  <p:oleObj name="Equation" r:id="rId9" imgW="1930320" imgH="482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" y="1829"/>
                          <a:ext cx="2007" cy="4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Text Box 8"/>
            <p:cNvSpPr txBox="1">
              <a:spLocks noChangeArrowheads="1"/>
            </p:cNvSpPr>
            <p:nvPr/>
          </p:nvSpPr>
          <p:spPr bwMode="auto">
            <a:xfrm>
              <a:off x="262" y="2338"/>
              <a:ext cx="2356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Column scale factor (input to output): </a:t>
              </a:r>
              <a:endParaRPr lang="en-US" altLang="en-US" sz="1800" i="1">
                <a:solidFill>
                  <a:srgbClr val="003399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57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6054923"/>
                </p:ext>
              </p:extLst>
            </p:nvPr>
          </p:nvGraphicFramePr>
          <p:xfrm>
            <a:off x="519" y="2600"/>
            <a:ext cx="1966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82" name="Equation" r:id="rId11" imgW="1968480" imgH="482400" progId="Equation.DSMT4">
                    <p:embed/>
                  </p:oleObj>
                </mc:Choice>
                <mc:Fallback>
                  <p:oleObj name="Equation" r:id="rId11" imgW="1968480" imgH="482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" y="2600"/>
                          <a:ext cx="1966" cy="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Text Box 26"/>
            <p:cNvSpPr txBox="1">
              <a:spLocks noChangeArrowheads="1"/>
            </p:cNvSpPr>
            <p:nvPr/>
          </p:nvSpPr>
          <p:spPr bwMode="auto">
            <a:xfrm>
              <a:off x="305" y="3100"/>
              <a:ext cx="2444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For each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(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r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,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c</a:t>
              </a:r>
              <a:r>
                <a:rPr lang="en-US" altLang="en-US" sz="1800" i="1">
                  <a:latin typeface="Times New Roman" pitchFamily="18" charset="0"/>
                  <a:cs typeface="Times New Roman" pitchFamily="18" charset="0"/>
                </a:rPr>
                <a:t>′</a:t>
              </a:r>
              <a:r>
                <a:rPr lang="en-US" altLang="en-US" sz="800" i="1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)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 in </a:t>
              </a:r>
              <a:r>
                <a:rPr lang="en-US" altLang="en-US" sz="1800" b="1">
                  <a:solidFill>
                    <a:schemeClr val="tx1"/>
                  </a:solidFill>
                  <a:latin typeface="Times New Roman" pitchFamily="18" charset="0"/>
                </a:rPr>
                <a:t>J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, the corresponding fractional pixel location,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(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r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,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c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</a:rPr>
                <a:t>)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, in I is:</a:t>
              </a:r>
            </a:p>
          </p:txBody>
        </p:sp>
      </p:grp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4792663" y="5334000"/>
            <a:ext cx="387985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Then </a:t>
            </a:r>
          </a:p>
        </p:txBody>
      </p:sp>
      <p:graphicFrame>
        <p:nvGraphicFramePr>
          <p:cNvPr id="6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520364"/>
              </p:ext>
            </p:extLst>
          </p:nvPr>
        </p:nvGraphicFramePr>
        <p:xfrm>
          <a:off x="5219700" y="5789613"/>
          <a:ext cx="185102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3" name="Equation" r:id="rId13" imgW="1168200" imgH="241200" progId="Equation.DSMT4">
                  <p:embed/>
                </p:oleObj>
              </mc:Choice>
              <mc:Fallback>
                <p:oleObj name="Equation" r:id="rId13" imgW="1168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5789613"/>
                        <a:ext cx="185102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867837"/>
              </p:ext>
            </p:extLst>
          </p:nvPr>
        </p:nvGraphicFramePr>
        <p:xfrm>
          <a:off x="5237163" y="1858963"/>
          <a:ext cx="1365250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4" name="Equation" r:id="rId15" imgW="888840" imgH="457200" progId="Equation.DSMT4">
                  <p:embed/>
                </p:oleObj>
              </mc:Choice>
              <mc:Fallback>
                <p:oleObj name="Equation" r:id="rId15" imgW="8888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3" y="1858963"/>
                        <a:ext cx="1365250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" name="Group 7"/>
          <p:cNvGrpSpPr>
            <a:grpSpLocks/>
          </p:cNvGrpSpPr>
          <p:nvPr/>
        </p:nvGrpSpPr>
        <p:grpSpPr bwMode="auto">
          <a:xfrm>
            <a:off x="5554663" y="2589213"/>
            <a:ext cx="2446337" cy="1754187"/>
            <a:chOff x="4806950" y="2228396"/>
            <a:chExt cx="2445544" cy="1754750"/>
          </a:xfrm>
        </p:grpSpPr>
        <p:sp>
          <p:nvSpPr>
            <p:cNvPr id="63" name="Text Box 22"/>
            <p:cNvSpPr txBox="1">
              <a:spLocks noChangeArrowheads="1"/>
            </p:cNvSpPr>
            <p:nvPr/>
          </p:nvSpPr>
          <p:spPr bwMode="auto">
            <a:xfrm>
              <a:off x="4806950" y="2228396"/>
              <a:ext cx="2293144" cy="357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If 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</a:rPr>
                <a:t>r 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≥ 0.5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 then </a:t>
              </a:r>
              <a:r>
                <a:rPr lang="el-GR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α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=1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.</a:t>
              </a:r>
              <a:endParaRPr lang="en-US" altLang="en-US" sz="180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4" name="Group 6"/>
            <p:cNvGrpSpPr>
              <a:grpSpLocks/>
            </p:cNvGrpSpPr>
            <p:nvPr/>
          </p:nvGrpSpPr>
          <p:grpSpPr bwMode="auto">
            <a:xfrm>
              <a:off x="4806950" y="3552934"/>
              <a:ext cx="2445544" cy="430212"/>
              <a:chOff x="4849813" y="3552934"/>
              <a:chExt cx="2445544" cy="430212"/>
            </a:xfrm>
          </p:grpSpPr>
          <p:sp>
            <p:nvSpPr>
              <p:cNvPr id="69" name="Text Box 23"/>
              <p:cNvSpPr txBox="1">
                <a:spLocks noChangeArrowheads="1"/>
              </p:cNvSpPr>
              <p:nvPr/>
            </p:nvSpPr>
            <p:spPr bwMode="auto">
              <a:xfrm>
                <a:off x="4849813" y="3563980"/>
                <a:ext cx="2445544" cy="3598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2058" tIns="41029" rIns="82058" bIns="41029">
                <a:spAutoFit/>
              </a:bodyPr>
              <a:lstStyle>
                <a:lvl1pPr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If  </a:t>
                </a:r>
                <a:r>
                  <a:rPr lang="en-US" altLang="en-US" sz="1800" i="1">
                    <a:solidFill>
                      <a:schemeClr val="tx1"/>
                    </a:solidFill>
                    <a:latin typeface="Times New Roman" pitchFamily="18" charset="0"/>
                  </a:rPr>
                  <a:t>S</a:t>
                </a:r>
                <a:r>
                  <a:rPr lang="en-US" altLang="en-US" sz="1800" i="1" baseline="-25000">
                    <a:solidFill>
                      <a:schemeClr val="tx1"/>
                    </a:solidFill>
                    <a:latin typeface="Times New Roman" pitchFamily="18" charset="0"/>
                  </a:rPr>
                  <a:t>c 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</a:rPr>
                  <a:t>&lt;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0.5</a:t>
                </a:r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 then</a:t>
                </a:r>
              </a:p>
            </p:txBody>
          </p:sp>
          <p:graphicFrame>
            <p:nvGraphicFramePr>
              <p:cNvPr id="70" name="Object 2"/>
              <p:cNvGraphicFramePr>
                <a:graphicFrameLocks noChangeAspect="1"/>
              </p:cNvGraphicFramePr>
              <p:nvPr/>
            </p:nvGraphicFramePr>
            <p:xfrm>
              <a:off x="6380957" y="3552934"/>
              <a:ext cx="857250" cy="430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485" name="Equation" r:id="rId17" imgW="558720" imgH="279360" progId="Equation.DSMT4">
                      <p:embed/>
                    </p:oleObj>
                  </mc:Choice>
                  <mc:Fallback>
                    <p:oleObj name="Equation" r:id="rId17" imgW="558720" imgH="2793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80957" y="3552934"/>
                            <a:ext cx="857250" cy="4302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5" name="Text Box 22"/>
            <p:cNvSpPr txBox="1">
              <a:spLocks noChangeArrowheads="1"/>
            </p:cNvSpPr>
            <p:nvPr/>
          </p:nvSpPr>
          <p:spPr bwMode="auto">
            <a:xfrm>
              <a:off x="4806950" y="2673200"/>
              <a:ext cx="2445544" cy="357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</a:rPr>
                <a:t>If  </a:t>
              </a:r>
              <a:r>
                <a:rPr lang="en-US" altLang="en-US" sz="1800" i="1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  <a:r>
                <a:rPr lang="en-US" altLang="en-US" sz="1800" i="1" baseline="-25000">
                  <a:solidFill>
                    <a:schemeClr val="tx1"/>
                  </a:solidFill>
                  <a:latin typeface="Times New Roman" pitchFamily="18" charset="0"/>
                </a:rPr>
                <a:t>c  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≥ 0.5</a:t>
              </a:r>
              <a:r>
                <a:rPr lang="en-US" altLang="en-US" sz="1800">
                  <a:solidFill>
                    <a:srgbClr val="003399"/>
                  </a:solidFill>
                  <a:latin typeface="Times New Roman" pitchFamily="18" charset="0"/>
                  <a:cs typeface="Times New Roman" pitchFamily="18" charset="0"/>
                </a:rPr>
                <a:t> then </a:t>
              </a:r>
              <a:r>
                <a:rPr lang="el-GR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β</a:t>
              </a:r>
              <a:r>
                <a:rPr lang="en-US" altLang="en-US" sz="1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=1. </a:t>
              </a:r>
            </a:p>
          </p:txBody>
        </p:sp>
        <p:grpSp>
          <p:nvGrpSpPr>
            <p:cNvPr id="66" name="Group 5"/>
            <p:cNvGrpSpPr>
              <a:grpSpLocks/>
            </p:cNvGrpSpPr>
            <p:nvPr/>
          </p:nvGrpSpPr>
          <p:grpSpPr bwMode="auto">
            <a:xfrm>
              <a:off x="4806950" y="3108436"/>
              <a:ext cx="2445544" cy="430212"/>
              <a:chOff x="5002213" y="3117808"/>
              <a:chExt cx="2445544" cy="430212"/>
            </a:xfrm>
          </p:grpSpPr>
          <p:sp>
            <p:nvSpPr>
              <p:cNvPr id="67" name="Text Box 23"/>
              <p:cNvSpPr txBox="1">
                <a:spLocks noChangeArrowheads="1"/>
              </p:cNvSpPr>
              <p:nvPr/>
            </p:nvSpPr>
            <p:spPr bwMode="auto">
              <a:xfrm>
                <a:off x="5002213" y="3128059"/>
                <a:ext cx="2445544" cy="3598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2058" tIns="41029" rIns="82058" bIns="41029">
                <a:spAutoFit/>
              </a:bodyPr>
              <a:lstStyle>
                <a:lvl1pPr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defTabSz="820738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If  </a:t>
                </a:r>
                <a:r>
                  <a:rPr lang="en-US" altLang="en-US" sz="1800" i="1">
                    <a:solidFill>
                      <a:schemeClr val="tx1"/>
                    </a:solidFill>
                    <a:latin typeface="Times New Roman" pitchFamily="18" charset="0"/>
                  </a:rPr>
                  <a:t>S</a:t>
                </a:r>
                <a:r>
                  <a:rPr lang="en-US" altLang="en-US" sz="1800" i="1" baseline="-25000">
                    <a:solidFill>
                      <a:schemeClr val="tx1"/>
                    </a:solidFill>
                    <a:latin typeface="Times New Roman" pitchFamily="18" charset="0"/>
                  </a:rPr>
                  <a:t>r 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</a:rPr>
                  <a:t>&lt;</a:t>
                </a:r>
                <a:r>
                  <a:rPr lang="en-US" altLang="en-US" sz="1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0.5</a:t>
                </a:r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1800">
                    <a:solidFill>
                      <a:srgbClr val="003399"/>
                    </a:solidFill>
                    <a:latin typeface="Times New Roman" pitchFamily="18" charset="0"/>
                  </a:rPr>
                  <a:t>then</a:t>
                </a:r>
              </a:p>
            </p:txBody>
          </p:sp>
          <p:graphicFrame>
            <p:nvGraphicFramePr>
              <p:cNvPr id="68" name="Object 29"/>
              <p:cNvGraphicFramePr>
                <a:graphicFrameLocks noChangeAspect="1"/>
              </p:cNvGraphicFramePr>
              <p:nvPr/>
            </p:nvGraphicFramePr>
            <p:xfrm>
              <a:off x="6533357" y="3117808"/>
              <a:ext cx="858837" cy="430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486" name="Equation" r:id="rId19" imgW="558720" imgH="279360" progId="Equation.DSMT4">
                      <p:embed/>
                    </p:oleObj>
                  </mc:Choice>
                  <mc:Fallback>
                    <p:oleObj name="Equation" r:id="rId19" imgW="558720" imgH="2793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33357" y="3117808"/>
                            <a:ext cx="858837" cy="4302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792663" y="1831975"/>
            <a:ext cx="387985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solidFill>
                  <a:srgbClr val="003399"/>
                </a:solidFill>
                <a:latin typeface="Times New Roman" pitchFamily="18" charset="0"/>
              </a:rPr>
              <a:t>for </a:t>
            </a:r>
          </a:p>
        </p:txBody>
      </p:sp>
      <p:sp>
        <p:nvSpPr>
          <p:cNvPr id="38918" name="Line 25"/>
          <p:cNvSpPr>
            <a:spLocks noChangeShapeType="1"/>
          </p:cNvSpPr>
          <p:nvPr/>
        </p:nvSpPr>
        <p:spPr bwMode="auto">
          <a:xfrm>
            <a:off x="4433888" y="2030413"/>
            <a:ext cx="0" cy="383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19" name="Rectangle 34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638800" cy="519112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1850" y="1828800"/>
            <a:ext cx="3740150" cy="3262313"/>
            <a:chOff x="831850" y="1828800"/>
            <a:chExt cx="3740150" cy="3262313"/>
          </a:xfrm>
        </p:grpSpPr>
        <p:sp>
          <p:nvSpPr>
            <p:cNvPr id="38939" name="Text Box 21"/>
            <p:cNvSpPr txBox="1">
              <a:spLocks noChangeArrowheads="1"/>
            </p:cNvSpPr>
            <p:nvPr/>
          </p:nvSpPr>
          <p:spPr bwMode="auto">
            <a:xfrm>
              <a:off x="831850" y="1828800"/>
              <a:ext cx="3740150" cy="3262313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63500" dist="88900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>
                <a:lnSpc>
                  <a:spcPts val="1900"/>
                </a:lnSpc>
                <a:spcBef>
                  <a:spcPct val="50000"/>
                </a:spcBef>
              </a:pPr>
              <a:r>
                <a:rPr lang="en-US" altLang="en-US" sz="1600" dirty="0">
                  <a:latin typeface="Comic Sans MS" pitchFamily="66" charset="0"/>
                </a:rPr>
                <a:t>The idea here is that the 4x4 neighborhood in I of the point (</a:t>
              </a:r>
              <a:r>
                <a:rPr lang="en-US" altLang="en-US" sz="1600" dirty="0" err="1">
                  <a:latin typeface="Comic Sans MS" pitchFamily="66" charset="0"/>
                </a:rPr>
                <a:t>r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 err="1">
                  <a:latin typeface="Comic Sans MS" pitchFamily="66" charset="0"/>
                </a:rPr>
                <a:t>,c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>
                  <a:latin typeface="Comic Sans MS" pitchFamily="66" charset="0"/>
                </a:rPr>
                <a:t>,) has </a:t>
              </a:r>
              <a:r>
                <a:rPr lang="en-US" altLang="en-US" sz="1600" dirty="0">
                  <a:latin typeface="Comic Sans MS" pitchFamily="66" charset="0"/>
                  <a:sym typeface="Symbol" pitchFamily="82" charset="2"/>
                </a:rPr>
                <a:t>(r,c) = </a:t>
              </a:r>
              <a:r>
                <a:rPr lang="en-US" altLang="en-US" sz="2000" b="1" dirty="0">
                  <a:latin typeface="Euclid Symbol" pitchFamily="18" charset="2"/>
                  <a:sym typeface="Euclid Symbol" pitchFamily="18" charset="2"/>
                </a:rPr>
                <a:t></a:t>
              </a:r>
              <a:r>
                <a:rPr lang="en-US" altLang="en-US" sz="1600" dirty="0">
                  <a:latin typeface="Comic Sans MS" pitchFamily="66" charset="0"/>
                </a:rPr>
                <a:t>(</a:t>
              </a:r>
              <a:r>
                <a:rPr lang="en-US" altLang="en-US" sz="1600" dirty="0" err="1">
                  <a:latin typeface="Comic Sans MS" pitchFamily="66" charset="0"/>
                </a:rPr>
                <a:t>r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 err="1">
                  <a:latin typeface="Comic Sans MS" pitchFamily="66" charset="0"/>
                </a:rPr>
                <a:t>,c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>
                  <a:latin typeface="Comic Sans MS" pitchFamily="66" charset="0"/>
                </a:rPr>
                <a:t>,)</a:t>
              </a:r>
              <a:r>
                <a:rPr lang="en-US" altLang="en-US" sz="2000" b="1" dirty="0">
                  <a:latin typeface="Euclid Symbol" pitchFamily="18" charset="2"/>
                  <a:sym typeface="Euclid Symbol" pitchFamily="18" charset="2"/>
                </a:rPr>
                <a:t></a:t>
              </a:r>
              <a:r>
                <a:rPr lang="en-US" altLang="en-US" sz="1600" dirty="0">
                  <a:latin typeface="Comic Sans MS" pitchFamily="66" charset="0"/>
                </a:rPr>
                <a:t> as its upper left corner and has </a:t>
              </a:r>
              <a:r>
                <a:rPr lang="en-US" altLang="en-US" sz="1600" dirty="0">
                  <a:latin typeface="Comic Sans MS" pitchFamily="66" charset="0"/>
                  <a:sym typeface="Symbol" pitchFamily="82" charset="2"/>
                </a:rPr>
                <a:t>(r+1,c+1) as its lower right corner.  </a:t>
              </a:r>
            </a:p>
            <a:p>
              <a:pPr algn="l">
                <a:lnSpc>
                  <a:spcPts val="1900"/>
                </a:lnSpc>
                <a:spcBef>
                  <a:spcPct val="50000"/>
                </a:spcBef>
              </a:pPr>
              <a:r>
                <a:rPr lang="en-US" altLang="en-US" sz="1600" dirty="0">
                  <a:latin typeface="Comic Sans MS" pitchFamily="66" charset="0"/>
                  <a:sym typeface="Symbol" pitchFamily="82" charset="2"/>
                </a:rPr>
                <a:t>Thus for each </a:t>
              </a:r>
              <a:r>
                <a:rPr lang="en-US" altLang="en-US" sz="1600" dirty="0">
                  <a:latin typeface="Comic Sans MS" pitchFamily="66" charset="0"/>
                </a:rPr>
                <a:t>(</a:t>
              </a:r>
              <a:r>
                <a:rPr lang="en-US" altLang="en-US" sz="1600" dirty="0" err="1">
                  <a:latin typeface="Comic Sans MS" pitchFamily="66" charset="0"/>
                </a:rPr>
                <a:t>r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 err="1">
                  <a:latin typeface="Comic Sans MS" pitchFamily="66" charset="0"/>
                </a:rPr>
                <a:t>,c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>
                  <a:latin typeface="Comic Sans MS" pitchFamily="66" charset="0"/>
                </a:rPr>
                <a:t>,): </a:t>
              </a:r>
              <a:r>
                <a:rPr lang="en-US" altLang="en-US" sz="1600" dirty="0">
                  <a:latin typeface="Comic Sans MS" pitchFamily="66" charset="0"/>
                  <a:sym typeface="Symbol" pitchFamily="82" charset="2"/>
                </a:rPr>
                <a:t> (1) neither r nor c can be less than one and (2) r+1 cannot be greater than R and c+1 cannot be greater than C´. </a:t>
              </a:r>
            </a:p>
            <a:p>
              <a:pPr algn="l">
                <a:lnSpc>
                  <a:spcPts val="1900"/>
                </a:lnSpc>
                <a:spcBef>
                  <a:spcPct val="50000"/>
                </a:spcBef>
              </a:pPr>
              <a:r>
                <a:rPr lang="en-US" altLang="en-US" sz="1600" dirty="0">
                  <a:latin typeface="Comic Sans MS" pitchFamily="66" charset="0"/>
                  <a:sym typeface="Symbol" pitchFamily="82" charset="2"/>
                </a:rPr>
                <a:t>If the set of all indices {(r,c)} do not satisfy (1) or (2), you must adjust the indices so that they do.</a:t>
              </a:r>
            </a:p>
          </p:txBody>
        </p:sp>
        <p:cxnSp>
          <p:nvCxnSpPr>
            <p:cNvPr id="38940" name="Straight Connector 4"/>
            <p:cNvCxnSpPr>
              <a:cxnSpLocks noChangeShapeType="1"/>
            </p:cNvCxnSpPr>
            <p:nvPr/>
          </p:nvCxnSpPr>
          <p:spPr bwMode="auto">
            <a:xfrm>
              <a:off x="1388936" y="2386603"/>
              <a:ext cx="7620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941" name="Straight Connector 39"/>
            <p:cNvCxnSpPr>
              <a:cxnSpLocks noChangeShapeType="1"/>
            </p:cNvCxnSpPr>
            <p:nvPr/>
          </p:nvCxnSpPr>
          <p:spPr bwMode="auto">
            <a:xfrm>
              <a:off x="1541336" y="2386603"/>
              <a:ext cx="7620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942" name="Straight Connector 43"/>
            <p:cNvCxnSpPr>
              <a:cxnSpLocks noChangeShapeType="1"/>
            </p:cNvCxnSpPr>
            <p:nvPr/>
          </p:nvCxnSpPr>
          <p:spPr bwMode="auto">
            <a:xfrm>
              <a:off x="1318022" y="3510957"/>
              <a:ext cx="7620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943" name="Straight Connector 44"/>
            <p:cNvCxnSpPr>
              <a:cxnSpLocks noChangeShapeType="1"/>
            </p:cNvCxnSpPr>
            <p:nvPr/>
          </p:nvCxnSpPr>
          <p:spPr bwMode="auto">
            <a:xfrm>
              <a:off x="4165692" y="3260967"/>
              <a:ext cx="7620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944" name="Straight Connector 45"/>
            <p:cNvCxnSpPr>
              <a:cxnSpLocks noChangeShapeType="1"/>
            </p:cNvCxnSpPr>
            <p:nvPr/>
          </p:nvCxnSpPr>
          <p:spPr bwMode="auto">
            <a:xfrm>
              <a:off x="4156075" y="3502259"/>
              <a:ext cx="7620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945" name="Straight Connector 46"/>
            <p:cNvCxnSpPr>
              <a:cxnSpLocks noChangeShapeType="1"/>
            </p:cNvCxnSpPr>
            <p:nvPr/>
          </p:nvCxnSpPr>
          <p:spPr bwMode="auto">
            <a:xfrm>
              <a:off x="3769424" y="3742730"/>
              <a:ext cx="7620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946" name="Straight Connector 47"/>
            <p:cNvCxnSpPr>
              <a:cxnSpLocks noChangeShapeType="1"/>
            </p:cNvCxnSpPr>
            <p:nvPr/>
          </p:nvCxnSpPr>
          <p:spPr bwMode="auto">
            <a:xfrm>
              <a:off x="3365802" y="4356800"/>
              <a:ext cx="7620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947" name="Straight Connector 48"/>
            <p:cNvCxnSpPr>
              <a:cxnSpLocks noChangeShapeType="1"/>
            </p:cNvCxnSpPr>
            <p:nvPr/>
          </p:nvCxnSpPr>
          <p:spPr bwMode="auto">
            <a:xfrm>
              <a:off x="3528000" y="4356800"/>
              <a:ext cx="76200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8929" name="Straight Connector 90"/>
          <p:cNvCxnSpPr>
            <a:cxnSpLocks noChangeShapeType="1"/>
          </p:cNvCxnSpPr>
          <p:nvPr/>
        </p:nvCxnSpPr>
        <p:spPr bwMode="auto">
          <a:xfrm>
            <a:off x="2468563" y="2657475"/>
            <a:ext cx="762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30" name="Straight Connector 91"/>
          <p:cNvCxnSpPr>
            <a:cxnSpLocks noChangeShapeType="1"/>
          </p:cNvCxnSpPr>
          <p:nvPr/>
        </p:nvCxnSpPr>
        <p:spPr bwMode="auto">
          <a:xfrm>
            <a:off x="2813050" y="2657475"/>
            <a:ext cx="762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0" name="Object 3"/>
          <p:cNvGraphicFramePr>
            <a:graphicFrameLocks noChangeAspect="1"/>
          </p:cNvGraphicFramePr>
          <p:nvPr/>
        </p:nvGraphicFramePr>
        <p:xfrm>
          <a:off x="381000" y="3130550"/>
          <a:ext cx="1524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0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130550"/>
                        <a:ext cx="1524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41" name="Picture 4" descr="image_corners_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1676400"/>
            <a:ext cx="4365625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Text Box 5"/>
          <p:cNvSpPr txBox="1">
            <a:spLocks noChangeArrowheads="1"/>
          </p:cNvSpPr>
          <p:nvPr/>
        </p:nvSpPr>
        <p:spPr bwMode="auto">
          <a:xfrm>
            <a:off x="1962150" y="2079625"/>
            <a:ext cx="566738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39943" name="Text Box 6"/>
          <p:cNvSpPr txBox="1">
            <a:spLocks noChangeArrowheads="1"/>
          </p:cNvSpPr>
          <p:nvPr/>
        </p:nvSpPr>
        <p:spPr bwMode="auto">
          <a:xfrm>
            <a:off x="1698625" y="5105400"/>
            <a:ext cx="83026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1600">
                <a:latin typeface="Times New Roman" pitchFamily="18" charset="0"/>
              </a:rPr>
              <a:t> = </a:t>
            </a:r>
            <a:r>
              <a:rPr lang="en-US" altLang="en-US" sz="1600" i="1">
                <a:latin typeface="Times New Roman" pitchFamily="18" charset="0"/>
              </a:rPr>
              <a:t>R</a:t>
            </a:r>
          </a:p>
        </p:txBody>
      </p:sp>
      <p:sp>
        <p:nvSpPr>
          <p:cNvPr id="39944" name="Text Box 7"/>
          <p:cNvSpPr txBox="1">
            <a:spLocks noChangeArrowheads="1"/>
          </p:cNvSpPr>
          <p:nvPr/>
        </p:nvSpPr>
        <p:spPr bwMode="auto">
          <a:xfrm>
            <a:off x="2701925" y="5710238"/>
            <a:ext cx="577850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39945" name="Text Box 8"/>
          <p:cNvSpPr txBox="1">
            <a:spLocks noChangeArrowheads="1"/>
          </p:cNvSpPr>
          <p:nvPr/>
        </p:nvSpPr>
        <p:spPr bwMode="auto">
          <a:xfrm>
            <a:off x="5619750" y="5710238"/>
            <a:ext cx="88106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+1 = </a:t>
            </a:r>
            <a:r>
              <a:rPr lang="en-US" altLang="en-US" sz="1600" i="1">
                <a:latin typeface="Times New Roman" pitchFamily="18" charset="0"/>
              </a:rPr>
              <a:t>C</a:t>
            </a:r>
          </a:p>
        </p:txBody>
      </p:sp>
      <p:sp>
        <p:nvSpPr>
          <p:cNvPr id="39946" name="AutoShape 9"/>
          <p:cNvSpPr>
            <a:spLocks/>
          </p:cNvSpPr>
          <p:nvPr/>
        </p:nvSpPr>
        <p:spPr bwMode="auto">
          <a:xfrm>
            <a:off x="6511925" y="1974850"/>
            <a:ext cx="207963" cy="604838"/>
          </a:xfrm>
          <a:prstGeom prst="rightBrace">
            <a:avLst>
              <a:gd name="adj1" fmla="val 24237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7" name="AutoShape 10"/>
          <p:cNvSpPr>
            <a:spLocks/>
          </p:cNvSpPr>
          <p:nvPr/>
        </p:nvSpPr>
        <p:spPr bwMode="auto">
          <a:xfrm rot="-5400000">
            <a:off x="6028531" y="1504157"/>
            <a:ext cx="201613" cy="622300"/>
          </a:xfrm>
          <a:prstGeom prst="rightBrace">
            <a:avLst>
              <a:gd name="adj1" fmla="val 25722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39948" name="Text Box 11"/>
          <p:cNvSpPr txBox="1">
            <a:spLocks noChangeArrowheads="1"/>
          </p:cNvSpPr>
          <p:nvPr/>
        </p:nvSpPr>
        <p:spPr bwMode="auto">
          <a:xfrm>
            <a:off x="6580188" y="1676400"/>
            <a:ext cx="998537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pixel size</a:t>
            </a:r>
          </a:p>
        </p:txBody>
      </p:sp>
      <p:sp>
        <p:nvSpPr>
          <p:cNvPr id="39949" name="Text Box 19"/>
          <p:cNvSpPr txBox="1">
            <a:spLocks noChangeArrowheads="1"/>
          </p:cNvSpPr>
          <p:nvPr/>
        </p:nvSpPr>
        <p:spPr bwMode="auto">
          <a:xfrm>
            <a:off x="6858000" y="3025775"/>
            <a:ext cx="1870075" cy="146526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>
                <a:latin typeface="Comic Sans MS" pitchFamily="66" charset="0"/>
              </a:rPr>
              <a:t>They are also the extrema of 4-pixel neighborhoods in the image.</a:t>
            </a:r>
          </a:p>
        </p:txBody>
      </p:sp>
      <p:sp>
        <p:nvSpPr>
          <p:cNvPr id="39950" name="Text Box 20"/>
          <p:cNvSpPr txBox="1">
            <a:spLocks noChangeArrowheads="1"/>
          </p:cNvSpPr>
          <p:nvPr/>
        </p:nvSpPr>
        <p:spPr bwMode="auto">
          <a:xfrm>
            <a:off x="415925" y="2743200"/>
            <a:ext cx="1870075" cy="20320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>
                <a:latin typeface="Comic Sans MS" pitchFamily="66" charset="0"/>
              </a:rPr>
              <a:t>These 4 blocks represent  the corners of an image ― the extrema of r and c in the input image.</a:t>
            </a:r>
          </a:p>
        </p:txBody>
      </p:sp>
      <p:sp>
        <p:nvSpPr>
          <p:cNvPr id="39951" name="Rectangle 23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2" descr="image_corners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1676400"/>
            <a:ext cx="4365625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65" name="Object 4"/>
          <p:cNvGraphicFramePr>
            <a:graphicFrameLocks noChangeAspect="1"/>
          </p:cNvGraphicFramePr>
          <p:nvPr/>
        </p:nvGraphicFramePr>
        <p:xfrm>
          <a:off x="381000" y="3130550"/>
          <a:ext cx="1524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5" name="Equation" r:id="rId4" imgW="152268" imgH="317225" progId="Equation.3">
                  <p:embed/>
                </p:oleObj>
              </mc:Choice>
              <mc:Fallback>
                <p:oleObj name="Equation" r:id="rId4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130550"/>
                        <a:ext cx="1524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AutoShape 9"/>
          <p:cNvSpPr>
            <a:spLocks/>
          </p:cNvSpPr>
          <p:nvPr/>
        </p:nvSpPr>
        <p:spPr bwMode="auto">
          <a:xfrm>
            <a:off x="6511925" y="2281238"/>
            <a:ext cx="207963" cy="603250"/>
          </a:xfrm>
          <a:prstGeom prst="rightBrace">
            <a:avLst>
              <a:gd name="adj1" fmla="val 24173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0967" name="AutoShape 10"/>
          <p:cNvSpPr>
            <a:spLocks/>
          </p:cNvSpPr>
          <p:nvPr/>
        </p:nvSpPr>
        <p:spPr bwMode="auto">
          <a:xfrm rot="-5400000">
            <a:off x="5752306" y="1532732"/>
            <a:ext cx="201613" cy="622300"/>
          </a:xfrm>
          <a:prstGeom prst="rightBrace">
            <a:avLst>
              <a:gd name="adj1" fmla="val 25722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6788150" y="2301875"/>
            <a:ext cx="180181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input pixel spacing = 1</a:t>
            </a:r>
          </a:p>
        </p:txBody>
      </p:sp>
      <p:sp>
        <p:nvSpPr>
          <p:cNvPr id="40969" name="Text Box 12"/>
          <p:cNvSpPr txBox="1">
            <a:spLocks noChangeArrowheads="1"/>
          </p:cNvSpPr>
          <p:nvPr/>
        </p:nvSpPr>
        <p:spPr bwMode="auto">
          <a:xfrm>
            <a:off x="6650038" y="3328988"/>
            <a:ext cx="14541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point location of input pixel</a:t>
            </a:r>
          </a:p>
        </p:txBody>
      </p:sp>
      <p:sp>
        <p:nvSpPr>
          <p:cNvPr id="40970" name="Line 13"/>
          <p:cNvSpPr>
            <a:spLocks noChangeShapeType="1"/>
          </p:cNvSpPr>
          <p:nvPr/>
        </p:nvSpPr>
        <p:spPr bwMode="auto">
          <a:xfrm rot="2700000" flipH="1">
            <a:off x="6143625" y="3200400"/>
            <a:ext cx="623888" cy="15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1" name="Text Box 27"/>
          <p:cNvSpPr txBox="1">
            <a:spLocks noChangeArrowheads="1"/>
          </p:cNvSpPr>
          <p:nvPr/>
        </p:nvSpPr>
        <p:spPr bwMode="auto">
          <a:xfrm>
            <a:off x="277813" y="2806700"/>
            <a:ext cx="2146300" cy="20478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600" dirty="0">
                <a:latin typeface="Comic Sans MS" pitchFamily="66" charset="0"/>
              </a:rPr>
              <a:t>Here the image is </a:t>
            </a:r>
            <a:r>
              <a:rPr lang="en-US" altLang="en-US" sz="1600" dirty="0" err="1">
                <a:latin typeface="Comic Sans MS" pitchFamily="66" charset="0"/>
              </a:rPr>
              <a:t>supersampled</a:t>
            </a:r>
            <a:r>
              <a:rPr lang="en-US" altLang="en-US" sz="1600" dirty="0">
                <a:latin typeface="Comic Sans MS" pitchFamily="66" charset="0"/>
              </a:rPr>
              <a:t> with the original pixels in the center.  This is not actually none by the algorithm but it helps one  visualize the procedure</a:t>
            </a:r>
          </a:p>
        </p:txBody>
      </p:sp>
      <p:sp>
        <p:nvSpPr>
          <p:cNvPr id="40972" name="Rectangle 30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40974" name="Text Box 5"/>
          <p:cNvSpPr txBox="1">
            <a:spLocks noChangeArrowheads="1"/>
          </p:cNvSpPr>
          <p:nvPr/>
        </p:nvSpPr>
        <p:spPr bwMode="auto">
          <a:xfrm>
            <a:off x="1962150" y="2079625"/>
            <a:ext cx="566738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0975" name="Text Box 6"/>
          <p:cNvSpPr txBox="1">
            <a:spLocks noChangeArrowheads="1"/>
          </p:cNvSpPr>
          <p:nvPr/>
        </p:nvSpPr>
        <p:spPr bwMode="auto">
          <a:xfrm>
            <a:off x="1698625" y="5105400"/>
            <a:ext cx="83026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1600">
                <a:latin typeface="Times New Roman" pitchFamily="18" charset="0"/>
              </a:rPr>
              <a:t> = </a:t>
            </a:r>
            <a:r>
              <a:rPr lang="en-US" altLang="en-US" sz="1600" i="1">
                <a:latin typeface="Times New Roman" pitchFamily="18" charset="0"/>
              </a:rPr>
              <a:t>R</a:t>
            </a:r>
          </a:p>
        </p:txBody>
      </p:sp>
      <p:sp>
        <p:nvSpPr>
          <p:cNvPr id="40976" name="Text Box 7"/>
          <p:cNvSpPr txBox="1">
            <a:spLocks noChangeArrowheads="1"/>
          </p:cNvSpPr>
          <p:nvPr/>
        </p:nvSpPr>
        <p:spPr bwMode="auto">
          <a:xfrm>
            <a:off x="2701925" y="5710238"/>
            <a:ext cx="577850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0977" name="Text Box 8"/>
          <p:cNvSpPr txBox="1">
            <a:spLocks noChangeArrowheads="1"/>
          </p:cNvSpPr>
          <p:nvPr/>
        </p:nvSpPr>
        <p:spPr bwMode="auto">
          <a:xfrm>
            <a:off x="5619750" y="5710238"/>
            <a:ext cx="88106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+1 = </a:t>
            </a:r>
            <a:r>
              <a:rPr lang="en-US" altLang="en-US" sz="1600" i="1">
                <a:latin typeface="Times New Roman" pitchFamily="18" charset="0"/>
              </a:rPr>
              <a:t>C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2" descr="image_corners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1676400"/>
            <a:ext cx="4365625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989" name="Object 4"/>
          <p:cNvGraphicFramePr>
            <a:graphicFrameLocks noChangeAspect="1"/>
          </p:cNvGraphicFramePr>
          <p:nvPr/>
        </p:nvGraphicFramePr>
        <p:xfrm>
          <a:off x="381000" y="3130550"/>
          <a:ext cx="1524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1" name="Equation" r:id="rId4" imgW="152268" imgH="317225" progId="Equation.3">
                  <p:embed/>
                </p:oleObj>
              </mc:Choice>
              <mc:Fallback>
                <p:oleObj name="Equation" r:id="rId4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130550"/>
                        <a:ext cx="1524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Text Box 9"/>
          <p:cNvSpPr txBox="1">
            <a:spLocks noChangeArrowheads="1"/>
          </p:cNvSpPr>
          <p:nvPr/>
        </p:nvSpPr>
        <p:spPr bwMode="auto">
          <a:xfrm>
            <a:off x="609600" y="3087688"/>
            <a:ext cx="1746250" cy="13144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If the output image is smaller than the input image, then R’ &lt; R, C’ &lt; C.</a:t>
            </a:r>
          </a:p>
        </p:txBody>
      </p:sp>
      <p:sp>
        <p:nvSpPr>
          <p:cNvPr id="41991" name="AutoShape 10"/>
          <p:cNvSpPr>
            <a:spLocks/>
          </p:cNvSpPr>
          <p:nvPr/>
        </p:nvSpPr>
        <p:spPr bwMode="auto">
          <a:xfrm>
            <a:off x="6580188" y="2281238"/>
            <a:ext cx="207962" cy="806450"/>
          </a:xfrm>
          <a:prstGeom prst="rightBrace">
            <a:avLst>
              <a:gd name="adj1" fmla="val 32316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1992" name="AutoShape 11"/>
          <p:cNvSpPr>
            <a:spLocks/>
          </p:cNvSpPr>
          <p:nvPr/>
        </p:nvSpPr>
        <p:spPr bwMode="auto">
          <a:xfrm rot="-5400000">
            <a:off x="5509419" y="1429544"/>
            <a:ext cx="201613" cy="828675"/>
          </a:xfrm>
          <a:prstGeom prst="rightBrace">
            <a:avLst>
              <a:gd name="adj1" fmla="val 34252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1993" name="Text Box 12"/>
          <p:cNvSpPr txBox="1">
            <a:spLocks noChangeArrowheads="1"/>
          </p:cNvSpPr>
          <p:nvPr/>
        </p:nvSpPr>
        <p:spPr bwMode="auto">
          <a:xfrm>
            <a:off x="6858000" y="2400300"/>
            <a:ext cx="180181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output pixel spacing &gt; 1</a:t>
            </a:r>
          </a:p>
        </p:txBody>
      </p:sp>
      <p:sp>
        <p:nvSpPr>
          <p:cNvPr id="41994" name="Text Box 13"/>
          <p:cNvSpPr txBox="1">
            <a:spLocks noChangeArrowheads="1"/>
          </p:cNvSpPr>
          <p:nvPr/>
        </p:nvSpPr>
        <p:spPr bwMode="auto">
          <a:xfrm>
            <a:off x="6650038" y="3355975"/>
            <a:ext cx="1593850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sampling locations for output pixels</a:t>
            </a:r>
          </a:p>
        </p:txBody>
      </p:sp>
      <p:sp>
        <p:nvSpPr>
          <p:cNvPr id="41995" name="Line 14"/>
          <p:cNvSpPr>
            <a:spLocks noChangeShapeType="1"/>
          </p:cNvSpPr>
          <p:nvPr/>
        </p:nvSpPr>
        <p:spPr bwMode="auto">
          <a:xfrm rot="2700000" flipH="1">
            <a:off x="6026150" y="3490913"/>
            <a:ext cx="623888" cy="158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6" name="Line 15"/>
          <p:cNvSpPr>
            <a:spLocks noChangeShapeType="1"/>
          </p:cNvSpPr>
          <p:nvPr/>
        </p:nvSpPr>
        <p:spPr bwMode="auto">
          <a:xfrm rot="-2700000" flipH="1" flipV="1">
            <a:off x="6026150" y="3962400"/>
            <a:ext cx="623888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7" name="Text Box 25"/>
          <p:cNvSpPr txBox="1">
            <a:spLocks noChangeArrowheads="1"/>
          </p:cNvSpPr>
          <p:nvPr/>
        </p:nvSpPr>
        <p:spPr bwMode="auto">
          <a:xfrm>
            <a:off x="6788150" y="4449763"/>
            <a:ext cx="1524000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using scale factors </a:t>
            </a:r>
            <a:r>
              <a:rPr lang="en-US" altLang="en-US" dirty="0" err="1"/>
              <a:t>sR</a:t>
            </a:r>
            <a:r>
              <a:rPr lang="en-US" altLang="en-US" dirty="0"/>
              <a:t> = R/R’ and </a:t>
            </a:r>
            <a:r>
              <a:rPr lang="en-US" altLang="en-US" dirty="0" err="1"/>
              <a:t>sC</a:t>
            </a:r>
            <a:r>
              <a:rPr lang="en-US" altLang="en-US" dirty="0"/>
              <a:t> = C/C’.</a:t>
            </a:r>
          </a:p>
        </p:txBody>
      </p:sp>
      <p:sp>
        <p:nvSpPr>
          <p:cNvPr id="41998" name="Rectangle 28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42000" name="Text Box 5"/>
          <p:cNvSpPr txBox="1">
            <a:spLocks noChangeArrowheads="1"/>
          </p:cNvSpPr>
          <p:nvPr/>
        </p:nvSpPr>
        <p:spPr bwMode="auto">
          <a:xfrm>
            <a:off x="1962150" y="2079625"/>
            <a:ext cx="566738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2001" name="Text Box 6"/>
          <p:cNvSpPr txBox="1">
            <a:spLocks noChangeArrowheads="1"/>
          </p:cNvSpPr>
          <p:nvPr/>
        </p:nvSpPr>
        <p:spPr bwMode="auto">
          <a:xfrm>
            <a:off x="1698625" y="5105400"/>
            <a:ext cx="83026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1600">
                <a:latin typeface="Times New Roman" pitchFamily="18" charset="0"/>
              </a:rPr>
              <a:t> = </a:t>
            </a:r>
            <a:r>
              <a:rPr lang="en-US" altLang="en-US" sz="1600" i="1">
                <a:latin typeface="Times New Roman" pitchFamily="18" charset="0"/>
              </a:rPr>
              <a:t>R</a:t>
            </a:r>
          </a:p>
        </p:txBody>
      </p:sp>
      <p:sp>
        <p:nvSpPr>
          <p:cNvPr id="42002" name="Text Box 7"/>
          <p:cNvSpPr txBox="1">
            <a:spLocks noChangeArrowheads="1"/>
          </p:cNvSpPr>
          <p:nvPr/>
        </p:nvSpPr>
        <p:spPr bwMode="auto">
          <a:xfrm>
            <a:off x="2701925" y="5710238"/>
            <a:ext cx="577850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2003" name="Text Box 8"/>
          <p:cNvSpPr txBox="1">
            <a:spLocks noChangeArrowheads="1"/>
          </p:cNvSpPr>
          <p:nvPr/>
        </p:nvSpPr>
        <p:spPr bwMode="auto">
          <a:xfrm>
            <a:off x="5619750" y="5710238"/>
            <a:ext cx="88106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+1 = </a:t>
            </a:r>
            <a:r>
              <a:rPr lang="en-US" altLang="en-US" sz="1600" i="1">
                <a:latin typeface="Times New Roman" pitchFamily="18" charset="0"/>
              </a:rPr>
              <a:t>C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2" descr="image_corners_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1676400"/>
            <a:ext cx="4365625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381000" y="3130550"/>
          <a:ext cx="1524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5" name="Equation" r:id="rId4" imgW="152268" imgH="317225" progId="Equation.3">
                  <p:embed/>
                </p:oleObj>
              </mc:Choice>
              <mc:Fallback>
                <p:oleObj name="Equation" r:id="rId4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130550"/>
                        <a:ext cx="1524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AutoShape 9"/>
          <p:cNvSpPr>
            <a:spLocks/>
          </p:cNvSpPr>
          <p:nvPr/>
        </p:nvSpPr>
        <p:spPr bwMode="auto">
          <a:xfrm>
            <a:off x="6650038" y="2281238"/>
            <a:ext cx="207962" cy="403225"/>
          </a:xfrm>
          <a:prstGeom prst="rightBrace">
            <a:avLst>
              <a:gd name="adj1" fmla="val 16158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3015" name="AutoShape 10"/>
          <p:cNvSpPr>
            <a:spLocks/>
          </p:cNvSpPr>
          <p:nvPr/>
        </p:nvSpPr>
        <p:spPr bwMode="auto">
          <a:xfrm rot="-5400000">
            <a:off x="5717381" y="1637507"/>
            <a:ext cx="201613" cy="412750"/>
          </a:xfrm>
          <a:prstGeom prst="rightBrace">
            <a:avLst>
              <a:gd name="adj1" fmla="val 17060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3016" name="Text Box 11"/>
          <p:cNvSpPr txBox="1">
            <a:spLocks noChangeArrowheads="1"/>
          </p:cNvSpPr>
          <p:nvPr/>
        </p:nvSpPr>
        <p:spPr bwMode="auto">
          <a:xfrm>
            <a:off x="6927850" y="2201863"/>
            <a:ext cx="18002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output pixel spacing &lt; 1</a:t>
            </a:r>
          </a:p>
        </p:txBody>
      </p:sp>
      <p:sp>
        <p:nvSpPr>
          <p:cNvPr id="43017" name="Text Box 12"/>
          <p:cNvSpPr txBox="1">
            <a:spLocks noChangeArrowheads="1"/>
          </p:cNvSpPr>
          <p:nvPr/>
        </p:nvSpPr>
        <p:spPr bwMode="auto">
          <a:xfrm>
            <a:off x="6650038" y="3355975"/>
            <a:ext cx="1593850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sampling locations for output pixels</a:t>
            </a:r>
          </a:p>
        </p:txBody>
      </p:sp>
      <p:sp>
        <p:nvSpPr>
          <p:cNvPr id="43018" name="Line 13"/>
          <p:cNvSpPr>
            <a:spLocks noChangeShapeType="1"/>
          </p:cNvSpPr>
          <p:nvPr/>
        </p:nvSpPr>
        <p:spPr bwMode="auto">
          <a:xfrm rot="2700000" flipH="1">
            <a:off x="6026150" y="3490913"/>
            <a:ext cx="623888" cy="158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9" name="Line 14"/>
          <p:cNvSpPr>
            <a:spLocks noChangeShapeType="1"/>
          </p:cNvSpPr>
          <p:nvPr/>
        </p:nvSpPr>
        <p:spPr bwMode="auto">
          <a:xfrm rot="-2700000" flipH="1" flipV="1">
            <a:off x="6026150" y="3962400"/>
            <a:ext cx="623888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0" name="Text Box 27"/>
          <p:cNvSpPr txBox="1">
            <a:spLocks noChangeArrowheads="1"/>
          </p:cNvSpPr>
          <p:nvPr/>
        </p:nvSpPr>
        <p:spPr bwMode="auto">
          <a:xfrm>
            <a:off x="6788150" y="4449763"/>
            <a:ext cx="1524000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using scale factors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R</a:t>
            </a:r>
            <a:r>
              <a:rPr lang="en-US" altLang="en-US" dirty="0"/>
              <a:t> = R/R’ and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C</a:t>
            </a:r>
            <a:r>
              <a:rPr lang="en-US" altLang="en-US" dirty="0"/>
              <a:t> = C/C’.</a:t>
            </a:r>
          </a:p>
        </p:txBody>
      </p:sp>
      <p:sp>
        <p:nvSpPr>
          <p:cNvPr id="43021" name="Rectangle 30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43022" name="Text Box 31"/>
          <p:cNvSpPr txBox="1">
            <a:spLocks noChangeArrowheads="1"/>
          </p:cNvSpPr>
          <p:nvPr/>
        </p:nvSpPr>
        <p:spPr bwMode="auto">
          <a:xfrm>
            <a:off x="609600" y="3087688"/>
            <a:ext cx="1746250" cy="13144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If the output image is larger than the input image, then R’ &gt; R, C’ &gt; C..</a:t>
            </a:r>
          </a:p>
        </p:txBody>
      </p:sp>
      <p:sp>
        <p:nvSpPr>
          <p:cNvPr id="43024" name="Text Box 5"/>
          <p:cNvSpPr txBox="1">
            <a:spLocks noChangeArrowheads="1"/>
          </p:cNvSpPr>
          <p:nvPr/>
        </p:nvSpPr>
        <p:spPr bwMode="auto">
          <a:xfrm>
            <a:off x="1962150" y="2079625"/>
            <a:ext cx="566738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3025" name="Text Box 6"/>
          <p:cNvSpPr txBox="1">
            <a:spLocks noChangeArrowheads="1"/>
          </p:cNvSpPr>
          <p:nvPr/>
        </p:nvSpPr>
        <p:spPr bwMode="auto">
          <a:xfrm>
            <a:off x="1698625" y="5105400"/>
            <a:ext cx="83026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1600">
                <a:latin typeface="Times New Roman" pitchFamily="18" charset="0"/>
              </a:rPr>
              <a:t> = </a:t>
            </a:r>
            <a:r>
              <a:rPr lang="en-US" altLang="en-US" sz="1600" i="1">
                <a:latin typeface="Times New Roman" pitchFamily="18" charset="0"/>
              </a:rPr>
              <a:t>R</a:t>
            </a:r>
          </a:p>
        </p:txBody>
      </p:sp>
      <p:sp>
        <p:nvSpPr>
          <p:cNvPr id="43026" name="Text Box 7"/>
          <p:cNvSpPr txBox="1">
            <a:spLocks noChangeArrowheads="1"/>
          </p:cNvSpPr>
          <p:nvPr/>
        </p:nvSpPr>
        <p:spPr bwMode="auto">
          <a:xfrm>
            <a:off x="2701925" y="5710238"/>
            <a:ext cx="577850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3027" name="Text Box 8"/>
          <p:cNvSpPr txBox="1">
            <a:spLocks noChangeArrowheads="1"/>
          </p:cNvSpPr>
          <p:nvPr/>
        </p:nvSpPr>
        <p:spPr bwMode="auto">
          <a:xfrm>
            <a:off x="5619750" y="5710238"/>
            <a:ext cx="88106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+1 = </a:t>
            </a:r>
            <a:r>
              <a:rPr lang="en-US" altLang="en-US" sz="1600" i="1">
                <a:latin typeface="Times New Roman" pitchFamily="18" charset="0"/>
              </a:rPr>
              <a:t>C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2" descr="image_corners_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1676400"/>
            <a:ext cx="4365625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037" name="Object 4"/>
          <p:cNvGraphicFramePr>
            <a:graphicFrameLocks noChangeAspect="1"/>
          </p:cNvGraphicFramePr>
          <p:nvPr/>
        </p:nvGraphicFramePr>
        <p:xfrm>
          <a:off x="381000" y="3130550"/>
          <a:ext cx="1524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3" name="Equation" r:id="rId4" imgW="152268" imgH="317225" progId="Equation.3">
                  <p:embed/>
                </p:oleObj>
              </mc:Choice>
              <mc:Fallback>
                <p:oleObj name="Equation" r:id="rId4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130550"/>
                        <a:ext cx="1524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AutoShape 9"/>
          <p:cNvSpPr>
            <a:spLocks/>
          </p:cNvSpPr>
          <p:nvPr/>
        </p:nvSpPr>
        <p:spPr bwMode="auto">
          <a:xfrm>
            <a:off x="6650038" y="2281238"/>
            <a:ext cx="207962" cy="403225"/>
          </a:xfrm>
          <a:prstGeom prst="rightBrace">
            <a:avLst>
              <a:gd name="adj1" fmla="val 16158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39" name="AutoShape 10"/>
          <p:cNvSpPr>
            <a:spLocks/>
          </p:cNvSpPr>
          <p:nvPr/>
        </p:nvSpPr>
        <p:spPr bwMode="auto">
          <a:xfrm rot="-5400000">
            <a:off x="5717381" y="1637507"/>
            <a:ext cx="201613" cy="412750"/>
          </a:xfrm>
          <a:prstGeom prst="rightBrace">
            <a:avLst>
              <a:gd name="adj1" fmla="val 17060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Text Box 11"/>
          <p:cNvSpPr txBox="1">
            <a:spLocks noChangeArrowheads="1"/>
          </p:cNvSpPr>
          <p:nvPr/>
        </p:nvSpPr>
        <p:spPr bwMode="auto">
          <a:xfrm>
            <a:off x="6927850" y="2319338"/>
            <a:ext cx="18002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pixel spacing &lt; 1</a:t>
            </a:r>
          </a:p>
        </p:txBody>
      </p:sp>
      <p:sp>
        <p:nvSpPr>
          <p:cNvPr id="44041" name="Text Box 12"/>
          <p:cNvSpPr txBox="1">
            <a:spLocks noChangeArrowheads="1"/>
          </p:cNvSpPr>
          <p:nvPr/>
        </p:nvSpPr>
        <p:spPr bwMode="auto">
          <a:xfrm>
            <a:off x="6650038" y="3355975"/>
            <a:ext cx="1593850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sampling locations for output pixels</a:t>
            </a:r>
          </a:p>
        </p:txBody>
      </p:sp>
      <p:sp>
        <p:nvSpPr>
          <p:cNvPr id="44042" name="Line 13"/>
          <p:cNvSpPr>
            <a:spLocks noChangeShapeType="1"/>
          </p:cNvSpPr>
          <p:nvPr/>
        </p:nvSpPr>
        <p:spPr bwMode="auto">
          <a:xfrm rot="2700000" flipH="1">
            <a:off x="6026150" y="3490913"/>
            <a:ext cx="623888" cy="158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3" name="Line 14"/>
          <p:cNvSpPr>
            <a:spLocks noChangeShapeType="1"/>
          </p:cNvSpPr>
          <p:nvPr/>
        </p:nvSpPr>
        <p:spPr bwMode="auto">
          <a:xfrm rot="-2700000" flipH="1" flipV="1">
            <a:off x="6026150" y="3962400"/>
            <a:ext cx="623888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4" name="Text Box 15"/>
          <p:cNvSpPr txBox="1">
            <a:spLocks noChangeArrowheads="1"/>
          </p:cNvSpPr>
          <p:nvPr/>
        </p:nvSpPr>
        <p:spPr bwMode="auto">
          <a:xfrm>
            <a:off x="831850" y="3087688"/>
            <a:ext cx="1557338" cy="10779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Output image larger than input image, R’ &gt; R, C’ &gt; C.</a:t>
            </a:r>
          </a:p>
        </p:txBody>
      </p:sp>
      <p:sp>
        <p:nvSpPr>
          <p:cNvPr id="44045" name="Text Box 17"/>
          <p:cNvSpPr txBox="1">
            <a:spLocks noChangeArrowheads="1"/>
          </p:cNvSpPr>
          <p:nvPr/>
        </p:nvSpPr>
        <p:spPr bwMode="auto">
          <a:xfrm>
            <a:off x="3879850" y="3424238"/>
            <a:ext cx="1524000" cy="825500"/>
          </a:xfrm>
          <a:prstGeom prst="rect">
            <a:avLst/>
          </a:prstGeom>
          <a:solidFill>
            <a:srgbClr val="FF99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>
                <a:latin typeface="Comic Sans MS" pitchFamily="66" charset="0"/>
              </a:rPr>
              <a:t>Output pixel indices are outside image  </a:t>
            </a:r>
          </a:p>
        </p:txBody>
      </p:sp>
      <p:sp>
        <p:nvSpPr>
          <p:cNvPr id="44046" name="AutoShape 18"/>
          <p:cNvSpPr>
            <a:spLocks noChangeArrowheads="1"/>
          </p:cNvSpPr>
          <p:nvPr/>
        </p:nvSpPr>
        <p:spPr bwMode="auto">
          <a:xfrm rot="6868100">
            <a:off x="3931444" y="4637882"/>
            <a:ext cx="1143000" cy="138112"/>
          </a:xfrm>
          <a:prstGeom prst="rightArrow">
            <a:avLst>
              <a:gd name="adj1" fmla="val 50000"/>
              <a:gd name="adj2" fmla="val 206897"/>
            </a:avLst>
          </a:prstGeom>
          <a:solidFill>
            <a:srgbClr val="FF99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7" name="AutoShape 19"/>
          <p:cNvSpPr>
            <a:spLocks noChangeArrowheads="1"/>
          </p:cNvSpPr>
          <p:nvPr/>
        </p:nvSpPr>
        <p:spPr bwMode="auto">
          <a:xfrm rot="2238144">
            <a:off x="5264150" y="4365625"/>
            <a:ext cx="1177925" cy="133350"/>
          </a:xfrm>
          <a:prstGeom prst="rightArrow">
            <a:avLst>
              <a:gd name="adj1" fmla="val 50000"/>
              <a:gd name="adj2" fmla="val 220833"/>
            </a:avLst>
          </a:prstGeom>
          <a:solidFill>
            <a:srgbClr val="FF99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8" name="AutoShape 20"/>
          <p:cNvSpPr>
            <a:spLocks noChangeArrowheads="1"/>
          </p:cNvSpPr>
          <p:nvPr/>
        </p:nvSpPr>
        <p:spPr bwMode="auto">
          <a:xfrm rot="-1251224">
            <a:off x="5289550" y="3355975"/>
            <a:ext cx="1177925" cy="134938"/>
          </a:xfrm>
          <a:prstGeom prst="rightArrow">
            <a:avLst>
              <a:gd name="adj1" fmla="val 50000"/>
              <a:gd name="adj2" fmla="val 218234"/>
            </a:avLst>
          </a:prstGeom>
          <a:solidFill>
            <a:srgbClr val="FF99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4049" name="Text Box 30"/>
          <p:cNvSpPr txBox="1">
            <a:spLocks noChangeArrowheads="1"/>
          </p:cNvSpPr>
          <p:nvPr/>
        </p:nvSpPr>
        <p:spPr bwMode="auto">
          <a:xfrm>
            <a:off x="6788150" y="4449763"/>
            <a:ext cx="1524000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using scale factors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R</a:t>
            </a:r>
            <a:r>
              <a:rPr lang="en-US" altLang="en-US" dirty="0"/>
              <a:t> = R/R’ and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C</a:t>
            </a:r>
            <a:r>
              <a:rPr lang="en-US" altLang="en-US" dirty="0"/>
              <a:t> = C/C’.</a:t>
            </a:r>
          </a:p>
        </p:txBody>
      </p:sp>
      <p:sp>
        <p:nvSpPr>
          <p:cNvPr id="44050" name="Rectangle 36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44052" name="Text Box 5"/>
          <p:cNvSpPr txBox="1">
            <a:spLocks noChangeArrowheads="1"/>
          </p:cNvSpPr>
          <p:nvPr/>
        </p:nvSpPr>
        <p:spPr bwMode="auto">
          <a:xfrm>
            <a:off x="1962150" y="2079625"/>
            <a:ext cx="566738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4053" name="Text Box 6"/>
          <p:cNvSpPr txBox="1">
            <a:spLocks noChangeArrowheads="1"/>
          </p:cNvSpPr>
          <p:nvPr/>
        </p:nvSpPr>
        <p:spPr bwMode="auto">
          <a:xfrm>
            <a:off x="1698625" y="5105400"/>
            <a:ext cx="83026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1600">
                <a:latin typeface="Times New Roman" pitchFamily="18" charset="0"/>
              </a:rPr>
              <a:t> = </a:t>
            </a:r>
            <a:r>
              <a:rPr lang="en-US" altLang="en-US" sz="1600" i="1">
                <a:latin typeface="Times New Roman" pitchFamily="18" charset="0"/>
              </a:rPr>
              <a:t>R</a:t>
            </a:r>
          </a:p>
        </p:txBody>
      </p:sp>
      <p:sp>
        <p:nvSpPr>
          <p:cNvPr id="44054" name="Text Box 7"/>
          <p:cNvSpPr txBox="1">
            <a:spLocks noChangeArrowheads="1"/>
          </p:cNvSpPr>
          <p:nvPr/>
        </p:nvSpPr>
        <p:spPr bwMode="auto">
          <a:xfrm>
            <a:off x="2701925" y="5710238"/>
            <a:ext cx="577850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4055" name="Text Box 8"/>
          <p:cNvSpPr txBox="1">
            <a:spLocks noChangeArrowheads="1"/>
          </p:cNvSpPr>
          <p:nvPr/>
        </p:nvSpPr>
        <p:spPr bwMode="auto">
          <a:xfrm>
            <a:off x="5619750" y="5710238"/>
            <a:ext cx="88106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+1 = </a:t>
            </a:r>
            <a:r>
              <a:rPr lang="en-US" altLang="en-US" sz="1600" i="1">
                <a:latin typeface="Times New Roman" pitchFamily="18" charset="0"/>
              </a:rPr>
              <a:t>C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2" descr="image_corners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1676400"/>
            <a:ext cx="4365625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061" name="Object 4"/>
          <p:cNvGraphicFramePr>
            <a:graphicFrameLocks noChangeAspect="1"/>
          </p:cNvGraphicFramePr>
          <p:nvPr/>
        </p:nvGraphicFramePr>
        <p:xfrm>
          <a:off x="381000" y="3130550"/>
          <a:ext cx="1524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3" name="Equation" r:id="rId4" imgW="152268" imgH="317225" progId="Equation.3">
                  <p:embed/>
                </p:oleObj>
              </mc:Choice>
              <mc:Fallback>
                <p:oleObj name="Equation" r:id="rId4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130550"/>
                        <a:ext cx="1524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AutoShape 9"/>
          <p:cNvSpPr>
            <a:spLocks/>
          </p:cNvSpPr>
          <p:nvPr/>
        </p:nvSpPr>
        <p:spPr bwMode="auto">
          <a:xfrm>
            <a:off x="6580188" y="2281238"/>
            <a:ext cx="207962" cy="403225"/>
          </a:xfrm>
          <a:prstGeom prst="rightBrace">
            <a:avLst>
              <a:gd name="adj1" fmla="val 16158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5063" name="AutoShape 10"/>
          <p:cNvSpPr>
            <a:spLocks/>
          </p:cNvSpPr>
          <p:nvPr/>
        </p:nvSpPr>
        <p:spPr bwMode="auto">
          <a:xfrm rot="-5400000">
            <a:off x="5717381" y="1637507"/>
            <a:ext cx="201613" cy="412750"/>
          </a:xfrm>
          <a:prstGeom prst="rightBrace">
            <a:avLst>
              <a:gd name="adj1" fmla="val 17060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5064" name="Text Box 11"/>
          <p:cNvSpPr txBox="1">
            <a:spLocks noChangeArrowheads="1"/>
          </p:cNvSpPr>
          <p:nvPr/>
        </p:nvSpPr>
        <p:spPr bwMode="auto">
          <a:xfrm>
            <a:off x="6858000" y="2319338"/>
            <a:ext cx="1801813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pixel spacing &lt; 1</a:t>
            </a:r>
          </a:p>
        </p:txBody>
      </p:sp>
      <p:sp>
        <p:nvSpPr>
          <p:cNvPr id="45065" name="Text Box 12"/>
          <p:cNvSpPr txBox="1">
            <a:spLocks noChangeArrowheads="1"/>
          </p:cNvSpPr>
          <p:nvPr/>
        </p:nvSpPr>
        <p:spPr bwMode="auto">
          <a:xfrm>
            <a:off x="6650038" y="3355975"/>
            <a:ext cx="1593850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sampling locations for output pixels</a:t>
            </a:r>
          </a:p>
        </p:txBody>
      </p:sp>
      <p:sp>
        <p:nvSpPr>
          <p:cNvPr id="45066" name="Line 13"/>
          <p:cNvSpPr>
            <a:spLocks noChangeShapeType="1"/>
          </p:cNvSpPr>
          <p:nvPr/>
        </p:nvSpPr>
        <p:spPr bwMode="auto">
          <a:xfrm rot="2700000" flipH="1">
            <a:off x="6026150" y="3490913"/>
            <a:ext cx="623888" cy="158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7" name="Line 14"/>
          <p:cNvSpPr>
            <a:spLocks noChangeShapeType="1"/>
          </p:cNvSpPr>
          <p:nvPr/>
        </p:nvSpPr>
        <p:spPr bwMode="auto">
          <a:xfrm rot="-2700000" flipH="1" flipV="1">
            <a:off x="6026150" y="3962400"/>
            <a:ext cx="623888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8" name="Text Box 27"/>
          <p:cNvSpPr txBox="1">
            <a:spLocks noChangeArrowheads="1"/>
          </p:cNvSpPr>
          <p:nvPr/>
        </p:nvSpPr>
        <p:spPr bwMode="auto">
          <a:xfrm>
            <a:off x="6788150" y="4449763"/>
            <a:ext cx="1524000" cy="1200316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using scale factors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R</a:t>
            </a:r>
            <a:r>
              <a:rPr lang="en-US" altLang="en-US" dirty="0"/>
              <a:t> = (R-1)/R’ </a:t>
            </a:r>
          </a:p>
          <a:p>
            <a:r>
              <a:rPr lang="en-US" altLang="en-US" dirty="0" err="1"/>
              <a:t>s</a:t>
            </a:r>
            <a:r>
              <a:rPr lang="en-US" altLang="en-US" baseline="-25000" dirty="0" err="1"/>
              <a:t>C</a:t>
            </a:r>
            <a:r>
              <a:rPr lang="en-US" altLang="en-US" dirty="0"/>
              <a:t> = (C-1)/C’ </a:t>
            </a:r>
          </a:p>
        </p:txBody>
      </p:sp>
      <p:sp>
        <p:nvSpPr>
          <p:cNvPr id="45069" name="Rectangle 33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45071" name="Text Box 5"/>
          <p:cNvSpPr txBox="1">
            <a:spLocks noChangeArrowheads="1"/>
          </p:cNvSpPr>
          <p:nvPr/>
        </p:nvSpPr>
        <p:spPr bwMode="auto">
          <a:xfrm>
            <a:off x="1962150" y="2079625"/>
            <a:ext cx="566738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5072" name="Text Box 6"/>
          <p:cNvSpPr txBox="1">
            <a:spLocks noChangeArrowheads="1"/>
          </p:cNvSpPr>
          <p:nvPr/>
        </p:nvSpPr>
        <p:spPr bwMode="auto">
          <a:xfrm>
            <a:off x="1698625" y="5105400"/>
            <a:ext cx="83026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1600">
                <a:latin typeface="Times New Roman" pitchFamily="18" charset="0"/>
              </a:rPr>
              <a:t> = </a:t>
            </a:r>
            <a:r>
              <a:rPr lang="en-US" altLang="en-US" sz="1600" i="1">
                <a:latin typeface="Times New Roman" pitchFamily="18" charset="0"/>
              </a:rPr>
              <a:t>R</a:t>
            </a:r>
          </a:p>
        </p:txBody>
      </p:sp>
      <p:sp>
        <p:nvSpPr>
          <p:cNvPr id="45073" name="Text Box 7"/>
          <p:cNvSpPr txBox="1">
            <a:spLocks noChangeArrowheads="1"/>
          </p:cNvSpPr>
          <p:nvPr/>
        </p:nvSpPr>
        <p:spPr bwMode="auto">
          <a:xfrm>
            <a:off x="2701925" y="5710238"/>
            <a:ext cx="577850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5074" name="Text Box 8"/>
          <p:cNvSpPr txBox="1">
            <a:spLocks noChangeArrowheads="1"/>
          </p:cNvSpPr>
          <p:nvPr/>
        </p:nvSpPr>
        <p:spPr bwMode="auto">
          <a:xfrm>
            <a:off x="5619750" y="5710238"/>
            <a:ext cx="88106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+1 = </a:t>
            </a:r>
            <a:r>
              <a:rPr lang="en-US" altLang="en-US" sz="1600" i="1">
                <a:latin typeface="Times New Roman" pitchFamily="18" charset="0"/>
              </a:rPr>
              <a:t>C</a:t>
            </a:r>
          </a:p>
        </p:txBody>
      </p:sp>
      <p:sp>
        <p:nvSpPr>
          <p:cNvPr id="45075" name="Text Box 15"/>
          <p:cNvSpPr txBox="1">
            <a:spLocks noChangeArrowheads="1"/>
          </p:cNvSpPr>
          <p:nvPr/>
        </p:nvSpPr>
        <p:spPr bwMode="auto">
          <a:xfrm>
            <a:off x="831850" y="3087688"/>
            <a:ext cx="1557338" cy="10779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Output image larger than input image, R’ &gt; R, C’ &gt; 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2" descr="image_corners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1676400"/>
            <a:ext cx="4365625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5" name="Object 3"/>
          <p:cNvGraphicFramePr>
            <a:graphicFrameLocks noChangeAspect="1"/>
          </p:cNvGraphicFramePr>
          <p:nvPr/>
        </p:nvGraphicFramePr>
        <p:xfrm>
          <a:off x="381000" y="3130550"/>
          <a:ext cx="1524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1" name="Equation" r:id="rId4" imgW="152268" imgH="317225" progId="Equation.3">
                  <p:embed/>
                </p:oleObj>
              </mc:Choice>
              <mc:Fallback>
                <p:oleObj name="Equation" r:id="rId4" imgW="152268" imgH="31722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130550"/>
                        <a:ext cx="1524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AutoShape 4"/>
          <p:cNvSpPr>
            <a:spLocks/>
          </p:cNvSpPr>
          <p:nvPr/>
        </p:nvSpPr>
        <p:spPr bwMode="auto">
          <a:xfrm>
            <a:off x="6580188" y="2281238"/>
            <a:ext cx="207962" cy="403225"/>
          </a:xfrm>
          <a:prstGeom prst="rightBrace">
            <a:avLst>
              <a:gd name="adj1" fmla="val 16158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6087" name="AutoShape 5"/>
          <p:cNvSpPr>
            <a:spLocks/>
          </p:cNvSpPr>
          <p:nvPr/>
        </p:nvSpPr>
        <p:spPr bwMode="auto">
          <a:xfrm rot="-5400000">
            <a:off x="5717381" y="1637507"/>
            <a:ext cx="201613" cy="412750"/>
          </a:xfrm>
          <a:prstGeom prst="rightBrace">
            <a:avLst>
              <a:gd name="adj1" fmla="val 17060"/>
              <a:gd name="adj2" fmla="val 50000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6088" name="Text Box 6"/>
          <p:cNvSpPr txBox="1">
            <a:spLocks noChangeArrowheads="1"/>
          </p:cNvSpPr>
          <p:nvPr/>
        </p:nvSpPr>
        <p:spPr bwMode="auto">
          <a:xfrm>
            <a:off x="6858000" y="2319338"/>
            <a:ext cx="1801813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pixel spacing &lt; 1</a:t>
            </a:r>
          </a:p>
        </p:txBody>
      </p:sp>
      <p:sp>
        <p:nvSpPr>
          <p:cNvPr id="46089" name="Text Box 7"/>
          <p:cNvSpPr txBox="1">
            <a:spLocks noChangeArrowheads="1"/>
          </p:cNvSpPr>
          <p:nvPr/>
        </p:nvSpPr>
        <p:spPr bwMode="auto">
          <a:xfrm>
            <a:off x="6650038" y="3355975"/>
            <a:ext cx="1593850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</a:rPr>
              <a:t>sampling locations for output pixels</a:t>
            </a:r>
          </a:p>
        </p:txBody>
      </p:sp>
      <p:sp>
        <p:nvSpPr>
          <p:cNvPr id="46090" name="Line 8"/>
          <p:cNvSpPr>
            <a:spLocks noChangeShapeType="1"/>
          </p:cNvSpPr>
          <p:nvPr/>
        </p:nvSpPr>
        <p:spPr bwMode="auto">
          <a:xfrm rot="2700000" flipH="1">
            <a:off x="6026150" y="3490913"/>
            <a:ext cx="623888" cy="158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091" name="Line 9"/>
          <p:cNvSpPr>
            <a:spLocks noChangeShapeType="1"/>
          </p:cNvSpPr>
          <p:nvPr/>
        </p:nvSpPr>
        <p:spPr bwMode="auto">
          <a:xfrm rot="-2700000" flipH="1" flipV="1">
            <a:off x="6026150" y="3962400"/>
            <a:ext cx="623888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092" name="Rectangle 16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sp>
        <p:nvSpPr>
          <p:cNvPr id="46093" name="Text Box 17"/>
          <p:cNvSpPr txBox="1">
            <a:spLocks noChangeArrowheads="1"/>
          </p:cNvSpPr>
          <p:nvPr/>
        </p:nvSpPr>
        <p:spPr bwMode="auto">
          <a:xfrm>
            <a:off x="3879850" y="3424238"/>
            <a:ext cx="1524000" cy="825500"/>
          </a:xfrm>
          <a:prstGeom prst="rect">
            <a:avLst/>
          </a:prstGeom>
          <a:solidFill>
            <a:srgbClr val="FF99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>
                <a:latin typeface="Comic Sans MS" pitchFamily="66" charset="0"/>
              </a:rPr>
              <a:t>Output pixel indices are inside image  </a:t>
            </a:r>
          </a:p>
        </p:txBody>
      </p:sp>
      <p:sp>
        <p:nvSpPr>
          <p:cNvPr id="46094" name="AutoShape 18"/>
          <p:cNvSpPr>
            <a:spLocks noChangeArrowheads="1"/>
          </p:cNvSpPr>
          <p:nvPr/>
        </p:nvSpPr>
        <p:spPr bwMode="auto">
          <a:xfrm rot="8101463">
            <a:off x="3886200" y="4572000"/>
            <a:ext cx="1143000" cy="138113"/>
          </a:xfrm>
          <a:prstGeom prst="rightArrow">
            <a:avLst>
              <a:gd name="adj1" fmla="val 50000"/>
              <a:gd name="adj2" fmla="val 206896"/>
            </a:avLst>
          </a:prstGeom>
          <a:solidFill>
            <a:srgbClr val="FF99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6095" name="AutoShape 19"/>
          <p:cNvSpPr>
            <a:spLocks noChangeArrowheads="1"/>
          </p:cNvSpPr>
          <p:nvPr/>
        </p:nvSpPr>
        <p:spPr bwMode="auto">
          <a:xfrm rot="3564242">
            <a:off x="5050631" y="4464844"/>
            <a:ext cx="1025525" cy="160338"/>
          </a:xfrm>
          <a:prstGeom prst="rightArrow">
            <a:avLst>
              <a:gd name="adj1" fmla="val 50000"/>
              <a:gd name="adj2" fmla="val 159900"/>
            </a:avLst>
          </a:prstGeom>
          <a:solidFill>
            <a:srgbClr val="FF99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6096" name="AutoShape 20"/>
          <p:cNvSpPr>
            <a:spLocks noChangeArrowheads="1"/>
          </p:cNvSpPr>
          <p:nvPr/>
        </p:nvSpPr>
        <p:spPr bwMode="auto">
          <a:xfrm rot="-2632754">
            <a:off x="5257800" y="3429000"/>
            <a:ext cx="700088" cy="146050"/>
          </a:xfrm>
          <a:prstGeom prst="rightArrow">
            <a:avLst>
              <a:gd name="adj1" fmla="val 50000"/>
              <a:gd name="adj2" fmla="val 119837"/>
            </a:avLst>
          </a:prstGeom>
          <a:solidFill>
            <a:srgbClr val="FF99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46098" name="Text Box 5"/>
          <p:cNvSpPr txBox="1">
            <a:spLocks noChangeArrowheads="1"/>
          </p:cNvSpPr>
          <p:nvPr/>
        </p:nvSpPr>
        <p:spPr bwMode="auto">
          <a:xfrm>
            <a:off x="1962150" y="2079625"/>
            <a:ext cx="566738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6099" name="Text Box 6"/>
          <p:cNvSpPr txBox="1">
            <a:spLocks noChangeArrowheads="1"/>
          </p:cNvSpPr>
          <p:nvPr/>
        </p:nvSpPr>
        <p:spPr bwMode="auto">
          <a:xfrm>
            <a:off x="1698625" y="5105400"/>
            <a:ext cx="830263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sz="1600">
                <a:latin typeface="Times New Roman" pitchFamily="18" charset="0"/>
              </a:rPr>
              <a:t> = </a:t>
            </a:r>
            <a:r>
              <a:rPr lang="en-US" altLang="en-US" sz="1600" i="1">
                <a:latin typeface="Times New Roman" pitchFamily="18" charset="0"/>
              </a:rPr>
              <a:t>R</a:t>
            </a:r>
          </a:p>
        </p:txBody>
      </p:sp>
      <p:sp>
        <p:nvSpPr>
          <p:cNvPr id="46100" name="Text Box 7"/>
          <p:cNvSpPr txBox="1">
            <a:spLocks noChangeArrowheads="1"/>
          </p:cNvSpPr>
          <p:nvPr/>
        </p:nvSpPr>
        <p:spPr bwMode="auto">
          <a:xfrm>
            <a:off x="2701925" y="5710238"/>
            <a:ext cx="577850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= 1</a:t>
            </a:r>
          </a:p>
        </p:txBody>
      </p:sp>
      <p:sp>
        <p:nvSpPr>
          <p:cNvPr id="46101" name="Text Box 8"/>
          <p:cNvSpPr txBox="1">
            <a:spLocks noChangeArrowheads="1"/>
          </p:cNvSpPr>
          <p:nvPr/>
        </p:nvSpPr>
        <p:spPr bwMode="auto">
          <a:xfrm>
            <a:off x="5619750" y="5710238"/>
            <a:ext cx="88106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>
                <a:latin typeface="Times New Roman" pitchFamily="18" charset="0"/>
              </a:rPr>
              <a:t> +1 = </a:t>
            </a:r>
            <a:r>
              <a:rPr lang="en-US" altLang="en-US" sz="1600" i="1">
                <a:latin typeface="Times New Roman" pitchFamily="18" charset="0"/>
              </a:rPr>
              <a:t>C</a:t>
            </a:r>
          </a:p>
        </p:txBody>
      </p:sp>
      <p:sp>
        <p:nvSpPr>
          <p:cNvPr id="46102" name="Text Box 27"/>
          <p:cNvSpPr txBox="1">
            <a:spLocks noChangeArrowheads="1"/>
          </p:cNvSpPr>
          <p:nvPr/>
        </p:nvSpPr>
        <p:spPr bwMode="auto">
          <a:xfrm>
            <a:off x="6788150" y="4449763"/>
            <a:ext cx="1524000" cy="1200316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using scale factors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R</a:t>
            </a:r>
            <a:r>
              <a:rPr lang="en-US" altLang="en-US" dirty="0"/>
              <a:t> = (R-1)/R’ </a:t>
            </a:r>
          </a:p>
          <a:p>
            <a:r>
              <a:rPr lang="en-US" altLang="en-US" dirty="0" err="1"/>
              <a:t>s</a:t>
            </a:r>
            <a:r>
              <a:rPr lang="en-US" altLang="en-US" baseline="-25000" dirty="0" err="1"/>
              <a:t>C</a:t>
            </a:r>
            <a:r>
              <a:rPr lang="en-US" altLang="en-US" dirty="0"/>
              <a:t> = (C-1)/C’ </a:t>
            </a:r>
          </a:p>
        </p:txBody>
      </p:sp>
      <p:sp>
        <p:nvSpPr>
          <p:cNvPr id="46103" name="Text Box 15"/>
          <p:cNvSpPr txBox="1">
            <a:spLocks noChangeArrowheads="1"/>
          </p:cNvSpPr>
          <p:nvPr/>
        </p:nvSpPr>
        <p:spPr bwMode="auto">
          <a:xfrm>
            <a:off x="831850" y="3087688"/>
            <a:ext cx="1557338" cy="10779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Output image larger than input image, R’ &gt; R, C’ &gt; 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2" descr="image_sampling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74875"/>
            <a:ext cx="2201862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 Box 11"/>
          <p:cNvSpPr txBox="1">
            <a:spLocks noChangeArrowheads="1"/>
          </p:cNvSpPr>
          <p:nvPr/>
        </p:nvSpPr>
        <p:spPr bwMode="auto">
          <a:xfrm>
            <a:off x="4017963" y="2509838"/>
            <a:ext cx="6953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>
                <a:solidFill>
                  <a:srgbClr val="FF3300"/>
                </a:solidFill>
                <a:latin typeface="Times New Roman" pitchFamily="18" charset="0"/>
              </a:rPr>
              <a:t>(1,1)</a:t>
            </a:r>
            <a:r>
              <a:rPr lang="en-US" altLang="en-US" sz="1600" baseline="-25000" dirty="0">
                <a:solidFill>
                  <a:srgbClr val="FF3300"/>
                </a:solidFill>
              </a:rPr>
              <a:t>IN</a:t>
            </a:r>
            <a:endParaRPr lang="en-US" altLang="en-US" sz="1600" dirty="0">
              <a:solidFill>
                <a:srgbClr val="FF3300"/>
              </a:solidFill>
            </a:endParaRPr>
          </a:p>
        </p:txBody>
      </p:sp>
      <p:sp>
        <p:nvSpPr>
          <p:cNvPr id="47110" name="Line 12"/>
          <p:cNvSpPr>
            <a:spLocks noChangeShapeType="1"/>
          </p:cNvSpPr>
          <p:nvPr/>
        </p:nvSpPr>
        <p:spPr bwMode="auto">
          <a:xfrm>
            <a:off x="4779963" y="3182938"/>
            <a:ext cx="969962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1" name="Text Box 13"/>
          <p:cNvSpPr txBox="1">
            <a:spLocks noChangeArrowheads="1"/>
          </p:cNvSpPr>
          <p:nvPr/>
        </p:nvSpPr>
        <p:spPr bwMode="auto">
          <a:xfrm>
            <a:off x="4151313" y="3021013"/>
            <a:ext cx="6953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(2,2)</a:t>
            </a:r>
            <a:r>
              <a:rPr lang="en-US" altLang="en-US" sz="1600" baseline="-25000">
                <a:solidFill>
                  <a:srgbClr val="FF3300"/>
                </a:solidFill>
              </a:rPr>
              <a:t>IN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47112" name="Line 14"/>
          <p:cNvSpPr>
            <a:spLocks noChangeShapeType="1"/>
          </p:cNvSpPr>
          <p:nvPr/>
        </p:nvSpPr>
        <p:spPr bwMode="auto">
          <a:xfrm rot="10800000" flipV="1">
            <a:off x="6526213" y="3692525"/>
            <a:ext cx="415925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3" name="Text Box 15"/>
          <p:cNvSpPr txBox="1">
            <a:spLocks noChangeArrowheads="1"/>
          </p:cNvSpPr>
          <p:nvPr/>
        </p:nvSpPr>
        <p:spPr bwMode="auto">
          <a:xfrm>
            <a:off x="6915150" y="3524250"/>
            <a:ext cx="6953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(3,3)</a:t>
            </a:r>
            <a:r>
              <a:rPr lang="en-US" altLang="en-US" sz="1600" baseline="-25000">
                <a:solidFill>
                  <a:srgbClr val="FF3300"/>
                </a:solidFill>
              </a:rPr>
              <a:t>IN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47114" name="Text Box 17"/>
          <p:cNvSpPr txBox="1">
            <a:spLocks noChangeArrowheads="1"/>
          </p:cNvSpPr>
          <p:nvPr/>
        </p:nvSpPr>
        <p:spPr bwMode="auto">
          <a:xfrm>
            <a:off x="6026150" y="5132388"/>
            <a:ext cx="2493963" cy="7302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400">
                <a:latin typeface="Comic Sans MS" pitchFamily="66" charset="0"/>
              </a:rPr>
              <a:t>This and the next 7 slides explain the scale factor selection algebraically</a:t>
            </a:r>
          </a:p>
        </p:txBody>
      </p:sp>
      <p:sp>
        <p:nvSpPr>
          <p:cNvPr id="47115" name="Rectangle 23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dirty="0" smtClean="0"/>
              <a:t>Nearest Neighbor Resampling</a:t>
            </a:r>
          </a:p>
        </p:txBody>
      </p:sp>
      <p:graphicFrame>
        <p:nvGraphicFramePr>
          <p:cNvPr id="4711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449404"/>
              </p:ext>
            </p:extLst>
          </p:nvPr>
        </p:nvGraphicFramePr>
        <p:xfrm>
          <a:off x="438150" y="2360084"/>
          <a:ext cx="17907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3" name="Equation" r:id="rId4" imgW="1155600" imgH="266400" progId="Equation.DSMT4">
                  <p:embed/>
                </p:oleObj>
              </mc:Choice>
              <mc:Fallback>
                <p:oleObj name="Equation" r:id="rId4" imgW="1155600" imgH="266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2360084"/>
                        <a:ext cx="17907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580180"/>
              </p:ext>
            </p:extLst>
          </p:nvPr>
        </p:nvGraphicFramePr>
        <p:xfrm>
          <a:off x="438150" y="2980532"/>
          <a:ext cx="31083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4" name="Equation" r:id="rId6" imgW="1942920" imgH="431640" progId="Equation.DSMT4">
                  <p:embed/>
                </p:oleObj>
              </mc:Choice>
              <mc:Fallback>
                <p:oleObj name="Equation" r:id="rId6" imgW="194292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2980532"/>
                        <a:ext cx="3108325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106486"/>
              </p:ext>
            </p:extLst>
          </p:nvPr>
        </p:nvGraphicFramePr>
        <p:xfrm>
          <a:off x="438150" y="3856568"/>
          <a:ext cx="43434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5" name="Equation" r:id="rId8" imgW="2717640" imgH="431640" progId="Equation.DSMT4">
                  <p:embed/>
                </p:oleObj>
              </mc:Choice>
              <mc:Fallback>
                <p:oleObj name="Equation" r:id="rId8" imgW="27176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3856568"/>
                        <a:ext cx="4343400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171549"/>
              </p:ext>
            </p:extLst>
          </p:nvPr>
        </p:nvGraphicFramePr>
        <p:xfrm>
          <a:off x="381000" y="4732604"/>
          <a:ext cx="50371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6" name="Equation" r:id="rId10" imgW="3149280" imgH="253800" progId="Equation.DSMT4">
                  <p:embed/>
                </p:oleObj>
              </mc:Choice>
              <mc:Fallback>
                <p:oleObj name="Equation" r:id="rId10" imgW="314928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732604"/>
                        <a:ext cx="503713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462658"/>
              </p:ext>
            </p:extLst>
          </p:nvPr>
        </p:nvGraphicFramePr>
        <p:xfrm>
          <a:off x="438150" y="5334000"/>
          <a:ext cx="39370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7" name="Equation" r:id="rId12" imgW="2463480" imgH="431640" progId="Equation.DSMT4">
                  <p:embed/>
                </p:oleObj>
              </mc:Choice>
              <mc:Fallback>
                <p:oleObj name="Equation" r:id="rId12" imgW="246348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5334000"/>
                        <a:ext cx="39370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4713288" y="2667000"/>
            <a:ext cx="544512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381000" y="1707753"/>
            <a:ext cx="665162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Times New Roman" pitchFamily="18" charset="0"/>
              </a:rPr>
              <a:t>If the output is smaller than the input, </a:t>
            </a:r>
            <a:r>
              <a:rPr lang="en-US" altLang="en-US" sz="1800" i="1" dirty="0">
                <a:latin typeface="Times New Roman" pitchFamily="18" charset="0"/>
              </a:rPr>
              <a:t>R′</a:t>
            </a:r>
            <a:r>
              <a:rPr lang="en-US" altLang="en-US" sz="1800" dirty="0">
                <a:latin typeface="Times New Roman" pitchFamily="18" charset="0"/>
              </a:rPr>
              <a:t> &lt;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>
                <a:latin typeface="Times New Roman" pitchFamily="18" charset="0"/>
              </a:rPr>
              <a:t> and </a:t>
            </a:r>
            <a:r>
              <a:rPr lang="en-US" altLang="en-US" sz="1800" i="1" dirty="0">
                <a:latin typeface="Times New Roman" pitchFamily="18" charset="0"/>
              </a:rPr>
              <a:t>C′</a:t>
            </a:r>
            <a:r>
              <a:rPr lang="en-US" altLang="en-US" sz="1800" dirty="0">
                <a:latin typeface="Times New Roman" pitchFamily="18" charset="0"/>
              </a:rPr>
              <a:t> &lt;</a:t>
            </a:r>
            <a:r>
              <a:rPr lang="en-US" altLang="en-US" sz="1800" i="1" dirty="0">
                <a:latin typeface="Times New Roman" pitchFamily="18" charset="0"/>
              </a:rPr>
              <a:t> C</a:t>
            </a:r>
            <a:r>
              <a:rPr lang="en-US" altLang="en-US" sz="1800" dirty="0">
                <a:latin typeface="Times New Roman" pitchFamily="18" charset="0"/>
              </a:rPr>
              <a:t> .</a:t>
            </a:r>
            <a:endParaRPr lang="en-US" altLang="en-US" sz="1800" i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 descr="image_sampling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74875"/>
            <a:ext cx="2201862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Line 7"/>
          <p:cNvSpPr>
            <a:spLocks noChangeShapeType="1"/>
          </p:cNvSpPr>
          <p:nvPr/>
        </p:nvSpPr>
        <p:spPr bwMode="auto">
          <a:xfrm>
            <a:off x="4779963" y="3182938"/>
            <a:ext cx="969962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134" name="Line 9"/>
          <p:cNvSpPr>
            <a:spLocks noChangeShapeType="1"/>
          </p:cNvSpPr>
          <p:nvPr/>
        </p:nvSpPr>
        <p:spPr bwMode="auto">
          <a:xfrm rot="10800000" flipV="1">
            <a:off x="6526213" y="3692525"/>
            <a:ext cx="415925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135" name="Text Box 10"/>
          <p:cNvSpPr txBox="1">
            <a:spLocks noChangeArrowheads="1"/>
          </p:cNvSpPr>
          <p:nvPr/>
        </p:nvSpPr>
        <p:spPr bwMode="auto">
          <a:xfrm>
            <a:off x="6915150" y="3524250"/>
            <a:ext cx="6953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(3,3)</a:t>
            </a:r>
            <a:r>
              <a:rPr lang="en-US" altLang="en-US" sz="1600" baseline="-25000">
                <a:solidFill>
                  <a:srgbClr val="FF3300"/>
                </a:solidFill>
              </a:rPr>
              <a:t>IN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48136" name="Line 11"/>
          <p:cNvSpPr>
            <a:spLocks noChangeShapeType="1"/>
          </p:cNvSpPr>
          <p:nvPr/>
        </p:nvSpPr>
        <p:spPr bwMode="auto">
          <a:xfrm rot="10800000">
            <a:off x="6213475" y="3370263"/>
            <a:ext cx="969963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137" name="Text Box 12"/>
          <p:cNvSpPr txBox="1">
            <a:spLocks noChangeArrowheads="1"/>
          </p:cNvSpPr>
          <p:nvPr/>
        </p:nvSpPr>
        <p:spPr bwMode="auto">
          <a:xfrm>
            <a:off x="7135813" y="3197225"/>
            <a:ext cx="85725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(2,2)</a:t>
            </a:r>
            <a:r>
              <a:rPr lang="en-US" altLang="en-US" sz="1600" baseline="-25000">
                <a:solidFill>
                  <a:srgbClr val="FF3300"/>
                </a:solidFill>
              </a:rPr>
              <a:t>OUT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48138" name="Text Box 13"/>
          <p:cNvSpPr txBox="1">
            <a:spLocks noChangeArrowheads="1"/>
          </p:cNvSpPr>
          <p:nvPr/>
        </p:nvSpPr>
        <p:spPr bwMode="auto">
          <a:xfrm>
            <a:off x="5957888" y="4392613"/>
            <a:ext cx="2347912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107763" dir="81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600" dirty="0">
                <a:latin typeface="Comic Sans MS" pitchFamily="66" charset="0"/>
              </a:rPr>
              <a:t>(2,2)</a:t>
            </a:r>
            <a:r>
              <a:rPr lang="en-US" altLang="en-US" sz="1600" baseline="-25000" dirty="0">
                <a:latin typeface="Comic Sans MS" pitchFamily="66" charset="0"/>
              </a:rPr>
              <a:t>OUT</a:t>
            </a:r>
            <a:r>
              <a:rPr lang="en-US" altLang="en-US" sz="1600" dirty="0">
                <a:latin typeface="Comic Sans MS" pitchFamily="66" charset="0"/>
              </a:rPr>
              <a:t> lies between (2,2)</a:t>
            </a:r>
            <a:r>
              <a:rPr lang="en-US" altLang="en-US" sz="1600" baseline="-25000" dirty="0">
                <a:latin typeface="Comic Sans MS" pitchFamily="66" charset="0"/>
              </a:rPr>
              <a:t>IN</a:t>
            </a:r>
            <a:r>
              <a:rPr lang="en-US" altLang="en-US" sz="1600" dirty="0">
                <a:latin typeface="Comic Sans MS" pitchFamily="66" charset="0"/>
              </a:rPr>
              <a:t> and (3,3)</a:t>
            </a:r>
            <a:r>
              <a:rPr lang="en-US" altLang="en-US" sz="1600" baseline="-25000" dirty="0">
                <a:latin typeface="Comic Sans MS" pitchFamily="66" charset="0"/>
              </a:rPr>
              <a:t>IN</a:t>
            </a:r>
            <a:r>
              <a:rPr lang="en-US" altLang="en-US" sz="1600" dirty="0">
                <a:latin typeface="Comic Sans MS" pitchFamily="66" charset="0"/>
              </a:rPr>
              <a:t>  since R/R′ &gt; 1 &amp; C/C′&gt;1.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20" name="Rectangle 23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dirty="0" smtClean="0"/>
              <a:t>Nearest Neighbor Resampling</a:t>
            </a:r>
          </a:p>
        </p:txBody>
      </p:sp>
      <p:graphicFrame>
        <p:nvGraphicFramePr>
          <p:cNvPr id="2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81661"/>
              </p:ext>
            </p:extLst>
          </p:nvPr>
        </p:nvGraphicFramePr>
        <p:xfrm>
          <a:off x="438150" y="2360084"/>
          <a:ext cx="17907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7" name="Equation" r:id="rId4" imgW="1155600" imgH="266400" progId="Equation.DSMT4">
                  <p:embed/>
                </p:oleObj>
              </mc:Choice>
              <mc:Fallback>
                <p:oleObj name="Equation" r:id="rId4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2360084"/>
                        <a:ext cx="17907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386632"/>
              </p:ext>
            </p:extLst>
          </p:nvPr>
        </p:nvGraphicFramePr>
        <p:xfrm>
          <a:off x="438150" y="2980532"/>
          <a:ext cx="31083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8" name="Equation" r:id="rId6" imgW="1942920" imgH="431640" progId="Equation.DSMT4">
                  <p:embed/>
                </p:oleObj>
              </mc:Choice>
              <mc:Fallback>
                <p:oleObj name="Equation" r:id="rId6" imgW="19429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2980532"/>
                        <a:ext cx="3108325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293908"/>
              </p:ext>
            </p:extLst>
          </p:nvPr>
        </p:nvGraphicFramePr>
        <p:xfrm>
          <a:off x="438150" y="3856568"/>
          <a:ext cx="43434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9" name="Equation" r:id="rId8" imgW="2717640" imgH="431640" progId="Equation.DSMT4">
                  <p:embed/>
                </p:oleObj>
              </mc:Choice>
              <mc:Fallback>
                <p:oleObj name="Equation" r:id="rId8" imgW="27176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3856568"/>
                        <a:ext cx="4343400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190683"/>
              </p:ext>
            </p:extLst>
          </p:nvPr>
        </p:nvGraphicFramePr>
        <p:xfrm>
          <a:off x="381000" y="4732604"/>
          <a:ext cx="50371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0" name="Equation" r:id="rId10" imgW="3149280" imgH="253800" progId="Equation.DSMT4">
                  <p:embed/>
                </p:oleObj>
              </mc:Choice>
              <mc:Fallback>
                <p:oleObj name="Equation" r:id="rId10" imgW="3149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732604"/>
                        <a:ext cx="503713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957370"/>
              </p:ext>
            </p:extLst>
          </p:nvPr>
        </p:nvGraphicFramePr>
        <p:xfrm>
          <a:off x="438150" y="5334000"/>
          <a:ext cx="39370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1" name="Equation" r:id="rId12" imgW="2463480" imgH="431640" progId="Equation.DSMT4">
                  <p:embed/>
                </p:oleObj>
              </mc:Choice>
              <mc:Fallback>
                <p:oleObj name="Equation" r:id="rId12" imgW="2463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5334000"/>
                        <a:ext cx="39370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3952002" y="2509838"/>
            <a:ext cx="848598" cy="32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>
                <a:solidFill>
                  <a:srgbClr val="FF3300"/>
                </a:solidFill>
                <a:latin typeface="Times New Roman" pitchFamily="18" charset="0"/>
              </a:rPr>
              <a:t>(</a:t>
            </a:r>
            <a:r>
              <a:rPr lang="en-US" altLang="en-US" sz="1600" dirty="0" smtClean="0">
                <a:solidFill>
                  <a:srgbClr val="FF3300"/>
                </a:solidFill>
                <a:latin typeface="Times New Roman" pitchFamily="18" charset="0"/>
              </a:rPr>
              <a:t>1,1)</a:t>
            </a:r>
            <a:r>
              <a:rPr lang="en-US" altLang="en-US" sz="1600" baseline="-25000" dirty="0" smtClean="0">
                <a:solidFill>
                  <a:srgbClr val="FF3300"/>
                </a:solidFill>
              </a:rPr>
              <a:t>OUT</a:t>
            </a:r>
            <a:endParaRPr lang="en-US" altLang="en-US" sz="1600" dirty="0">
              <a:solidFill>
                <a:srgbClr val="FF3300"/>
              </a:solidFill>
            </a:endParaRPr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4151313" y="3021013"/>
            <a:ext cx="6953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(2,2)</a:t>
            </a:r>
            <a:r>
              <a:rPr lang="en-US" altLang="en-US" sz="1600" baseline="-25000">
                <a:solidFill>
                  <a:srgbClr val="FF3300"/>
                </a:solidFill>
              </a:rPr>
              <a:t>IN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4713288" y="2667000"/>
            <a:ext cx="544512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381000" y="1707753"/>
            <a:ext cx="665162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Times New Roman" pitchFamily="18" charset="0"/>
              </a:rPr>
              <a:t>If the output is smaller than the input, </a:t>
            </a:r>
            <a:r>
              <a:rPr lang="en-US" altLang="en-US" sz="1800" i="1" dirty="0">
                <a:latin typeface="Times New Roman" pitchFamily="18" charset="0"/>
              </a:rPr>
              <a:t>R′</a:t>
            </a:r>
            <a:r>
              <a:rPr lang="en-US" altLang="en-US" sz="1800" dirty="0">
                <a:latin typeface="Times New Roman" pitchFamily="18" charset="0"/>
              </a:rPr>
              <a:t> &lt;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>
                <a:latin typeface="Times New Roman" pitchFamily="18" charset="0"/>
              </a:rPr>
              <a:t> and </a:t>
            </a:r>
            <a:r>
              <a:rPr lang="en-US" altLang="en-US" sz="1800" i="1" dirty="0">
                <a:latin typeface="Times New Roman" pitchFamily="18" charset="0"/>
              </a:rPr>
              <a:t>C′</a:t>
            </a:r>
            <a:r>
              <a:rPr lang="en-US" altLang="en-US" sz="1800" dirty="0">
                <a:latin typeface="Times New Roman" pitchFamily="18" charset="0"/>
              </a:rPr>
              <a:t> &lt;</a:t>
            </a:r>
            <a:r>
              <a:rPr lang="en-US" altLang="en-US" sz="1800" i="1" dirty="0">
                <a:latin typeface="Times New Roman" pitchFamily="18" charset="0"/>
              </a:rPr>
              <a:t> C</a:t>
            </a:r>
            <a:r>
              <a:rPr lang="en-US" altLang="en-US" sz="1800" dirty="0">
                <a:latin typeface="Times New Roman" pitchFamily="18" charset="0"/>
              </a:rPr>
              <a:t> .</a:t>
            </a:r>
            <a:endParaRPr lang="en-US" altLang="en-US" sz="1800" i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9906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Reducing Images Through Pixel Decimation</a:t>
            </a:r>
          </a:p>
        </p:txBody>
      </p:sp>
      <p:pic>
        <p:nvPicPr>
          <p:cNvPr id="8197" name="Picture 18" descr="downsamp_test_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1905000"/>
            <a:ext cx="1662112" cy="16144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9" descr="downsamp_test_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5402263"/>
            <a:ext cx="415925" cy="40322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Line 32"/>
          <p:cNvSpPr>
            <a:spLocks noChangeShapeType="1"/>
          </p:cNvSpPr>
          <p:nvPr/>
        </p:nvSpPr>
        <p:spPr bwMode="auto">
          <a:xfrm>
            <a:off x="1454150" y="3519488"/>
            <a:ext cx="0" cy="1882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1316038" y="3830638"/>
            <a:ext cx="1177925" cy="11557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400" dirty="0">
                <a:latin typeface="Comic Sans MS" pitchFamily="66" charset="0"/>
              </a:rPr>
              <a:t>Example: </a:t>
            </a:r>
          </a:p>
          <a:p>
            <a:pPr algn="l"/>
            <a:r>
              <a:rPr lang="en-US" altLang="en-US" sz="1400" dirty="0">
                <a:latin typeface="Comic Sans MS" pitchFamily="66" charset="0"/>
              </a:rPr>
              <a:t>decimate this image 4x to get this image.</a:t>
            </a:r>
          </a:p>
        </p:txBody>
      </p:sp>
      <p:sp>
        <p:nvSpPr>
          <p:cNvPr id="8201" name="Text Box 33"/>
          <p:cNvSpPr txBox="1">
            <a:spLocks noChangeArrowheads="1"/>
          </p:cNvSpPr>
          <p:nvPr/>
        </p:nvSpPr>
        <p:spPr bwMode="auto">
          <a:xfrm>
            <a:off x="4779963" y="2578100"/>
            <a:ext cx="2352675" cy="216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64117" tIns="123087" rIns="164117" bIns="123087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500">
                <a:latin typeface="Times New Roman" pitchFamily="18" charset="0"/>
              </a:rPr>
              <a:t>Decimation by a factor of </a:t>
            </a:r>
            <a:r>
              <a:rPr lang="en-US" altLang="en-US" sz="2500" i="1">
                <a:latin typeface="Times New Roman" pitchFamily="18" charset="0"/>
              </a:rPr>
              <a:t>n</a:t>
            </a:r>
            <a:r>
              <a:rPr lang="en-US" altLang="en-US" sz="2500">
                <a:latin typeface="Times New Roman" pitchFamily="18" charset="0"/>
              </a:rPr>
              <a:t>: take every </a:t>
            </a:r>
            <a:r>
              <a:rPr lang="en-US" altLang="en-US" sz="2500" i="1">
                <a:latin typeface="Times New Roman" pitchFamily="18" charset="0"/>
              </a:rPr>
              <a:t>n</a:t>
            </a:r>
            <a:r>
              <a:rPr lang="en-US" altLang="en-US" sz="2500">
                <a:latin typeface="Times New Roman" pitchFamily="18" charset="0"/>
              </a:rPr>
              <a:t>th pixel in every </a:t>
            </a:r>
            <a:r>
              <a:rPr lang="en-US" altLang="en-US" sz="2500" i="1">
                <a:latin typeface="Times New Roman" pitchFamily="18" charset="0"/>
              </a:rPr>
              <a:t>n</a:t>
            </a:r>
            <a:r>
              <a:rPr lang="en-US" altLang="en-US" sz="2500">
                <a:latin typeface="Times New Roman" pitchFamily="18" charset="0"/>
              </a:rPr>
              <a:t>th row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2" descr="image_sampling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3957638"/>
            <a:ext cx="2201863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157" name="Group 10"/>
          <p:cNvGrpSpPr>
            <a:grpSpLocks/>
          </p:cNvGrpSpPr>
          <p:nvPr/>
        </p:nvGrpSpPr>
        <p:grpSpPr bwMode="auto">
          <a:xfrm>
            <a:off x="7273925" y="5437188"/>
            <a:ext cx="1182688" cy="328612"/>
            <a:chOff x="5040" y="3936"/>
            <a:chExt cx="819" cy="234"/>
          </a:xfrm>
        </p:grpSpPr>
        <p:sp>
          <p:nvSpPr>
            <p:cNvPr id="49169" name="Line 11"/>
            <p:cNvSpPr>
              <a:spLocks noChangeShapeType="1"/>
            </p:cNvSpPr>
            <p:nvPr/>
          </p:nvSpPr>
          <p:spPr bwMode="auto">
            <a:xfrm rot="10800000" flipV="1">
              <a:off x="5040" y="4056"/>
              <a:ext cx="288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9170" name="Text Box 12"/>
            <p:cNvSpPr txBox="1">
              <a:spLocks noChangeArrowheads="1"/>
            </p:cNvSpPr>
            <p:nvPr/>
          </p:nvSpPr>
          <p:spPr bwMode="auto">
            <a:xfrm>
              <a:off x="5321" y="3936"/>
              <a:ext cx="53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(</a:t>
              </a:r>
              <a:r>
                <a:rPr lang="en-US" altLang="en-US" sz="1600" i="1">
                  <a:solidFill>
                    <a:srgbClr val="FF3300"/>
                  </a:solidFill>
                  <a:latin typeface="Times New Roman" pitchFamily="18" charset="0"/>
                </a:rPr>
                <a:t>R</a:t>
              </a:r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,</a:t>
              </a:r>
              <a:r>
                <a:rPr lang="en-US" altLang="en-US" sz="1600" i="1">
                  <a:solidFill>
                    <a:srgbClr val="FF3300"/>
                  </a:solidFill>
                  <a:latin typeface="Times New Roman" pitchFamily="18" charset="0"/>
                </a:rPr>
                <a:t>C</a:t>
              </a:r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)</a:t>
              </a:r>
              <a:r>
                <a:rPr lang="en-US" altLang="en-US" sz="1600" baseline="-25000">
                  <a:solidFill>
                    <a:srgbClr val="FF3300"/>
                  </a:solidFill>
                </a:rPr>
                <a:t>IN</a:t>
              </a:r>
              <a:endParaRPr lang="en-US" altLang="en-US" sz="1600">
                <a:solidFill>
                  <a:srgbClr val="FF3300"/>
                </a:solidFill>
              </a:endParaRPr>
            </a:p>
          </p:txBody>
        </p:sp>
      </p:grpSp>
      <p:grpSp>
        <p:nvGrpSpPr>
          <p:cNvPr id="49158" name="Group 13"/>
          <p:cNvGrpSpPr>
            <a:grpSpLocks/>
          </p:cNvGrpSpPr>
          <p:nvPr/>
        </p:nvGrpSpPr>
        <p:grpSpPr bwMode="auto">
          <a:xfrm>
            <a:off x="4364038" y="4938713"/>
            <a:ext cx="2089150" cy="328612"/>
            <a:chOff x="3160" y="3653"/>
            <a:chExt cx="1448" cy="234"/>
          </a:xfrm>
        </p:grpSpPr>
        <p:sp>
          <p:nvSpPr>
            <p:cNvPr id="49167" name="Line 14"/>
            <p:cNvSpPr>
              <a:spLocks noChangeShapeType="1"/>
            </p:cNvSpPr>
            <p:nvPr/>
          </p:nvSpPr>
          <p:spPr bwMode="auto">
            <a:xfrm flipV="1">
              <a:off x="3984" y="3777"/>
              <a:ext cx="62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9168" name="Text Box 15"/>
            <p:cNvSpPr txBox="1">
              <a:spLocks noChangeArrowheads="1"/>
            </p:cNvSpPr>
            <p:nvPr/>
          </p:nvSpPr>
          <p:spPr bwMode="auto">
            <a:xfrm>
              <a:off x="3160" y="3653"/>
              <a:ext cx="776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(</a:t>
              </a:r>
              <a:r>
                <a:rPr lang="en-US" altLang="en-US" sz="1600" i="1">
                  <a:solidFill>
                    <a:srgbClr val="FF3300"/>
                  </a:solidFill>
                  <a:latin typeface="Times New Roman" pitchFamily="18" charset="0"/>
                </a:rPr>
                <a:t>R</a:t>
              </a:r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-1,</a:t>
              </a:r>
              <a:r>
                <a:rPr lang="en-US" altLang="en-US" sz="1600" i="1">
                  <a:solidFill>
                    <a:srgbClr val="FF3300"/>
                  </a:solidFill>
                  <a:latin typeface="Times New Roman" pitchFamily="18" charset="0"/>
                </a:rPr>
                <a:t>C</a:t>
              </a:r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-1)</a:t>
              </a:r>
              <a:r>
                <a:rPr lang="en-US" altLang="en-US" sz="1600" baseline="-25000">
                  <a:solidFill>
                    <a:srgbClr val="FF3300"/>
                  </a:solidFill>
                </a:rPr>
                <a:t>IN</a:t>
              </a:r>
              <a:endParaRPr lang="en-US" altLang="en-US" sz="1600">
                <a:solidFill>
                  <a:srgbClr val="FF3300"/>
                </a:solidFill>
              </a:endParaRPr>
            </a:p>
          </p:txBody>
        </p:sp>
      </p:grpSp>
      <p:sp>
        <p:nvSpPr>
          <p:cNvPr id="49159" name="Rectangle 22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dirty="0" smtClean="0"/>
              <a:t>Nearest Neighbor Resampling</a:t>
            </a:r>
          </a:p>
        </p:txBody>
      </p:sp>
      <p:graphicFrame>
        <p:nvGraphicFramePr>
          <p:cNvPr id="491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31289"/>
              </p:ext>
            </p:extLst>
          </p:nvPr>
        </p:nvGraphicFramePr>
        <p:xfrm>
          <a:off x="409575" y="2223294"/>
          <a:ext cx="479425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76" name="Equation" r:id="rId4" imgW="2997000" imgH="431640" progId="Equation.DSMT4">
                  <p:embed/>
                </p:oleObj>
              </mc:Choice>
              <mc:Fallback>
                <p:oleObj name="Equation" r:id="rId4" imgW="299700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2223294"/>
                        <a:ext cx="4794250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951959"/>
              </p:ext>
            </p:extLst>
          </p:nvPr>
        </p:nvGraphicFramePr>
        <p:xfrm>
          <a:off x="409575" y="5029200"/>
          <a:ext cx="327183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77" name="Equation" r:id="rId6" imgW="2108160" imgH="507960" progId="Equation.DSMT4">
                  <p:embed/>
                </p:oleObj>
              </mc:Choice>
              <mc:Fallback>
                <p:oleObj name="Equation" r:id="rId6" imgW="2108160" imgH="5079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5029200"/>
                        <a:ext cx="3271838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792368"/>
              </p:ext>
            </p:extLst>
          </p:nvPr>
        </p:nvGraphicFramePr>
        <p:xfrm>
          <a:off x="409575" y="3030935"/>
          <a:ext cx="522605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78" name="Equation" r:id="rId8" imgW="3377880" imgH="215640" progId="Equation.DSMT4">
                  <p:embed/>
                </p:oleObj>
              </mc:Choice>
              <mc:Fallback>
                <p:oleObj name="Equation" r:id="rId8" imgW="3377880" imgH="215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3030935"/>
                        <a:ext cx="522605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89459"/>
              </p:ext>
            </p:extLst>
          </p:nvPr>
        </p:nvGraphicFramePr>
        <p:xfrm>
          <a:off x="381000" y="3505200"/>
          <a:ext cx="686117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79" name="Equation" r:id="rId10" imgW="4292280" imgH="469800" progId="Equation.DSMT4">
                  <p:embed/>
                </p:oleObj>
              </mc:Choice>
              <mc:Fallback>
                <p:oleObj name="Equation" r:id="rId10" imgW="4292280" imgH="469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505200"/>
                        <a:ext cx="6861175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425396"/>
              </p:ext>
            </p:extLst>
          </p:nvPr>
        </p:nvGraphicFramePr>
        <p:xfrm>
          <a:off x="409575" y="4453731"/>
          <a:ext cx="227488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80" name="Equation" r:id="rId12" imgW="1422360" imgH="228600" progId="Equation.DSMT4">
                  <p:embed/>
                </p:oleObj>
              </mc:Choice>
              <mc:Fallback>
                <p:oleObj name="Equation" r:id="rId12" imgW="142236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4453731"/>
                        <a:ext cx="227488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81000" y="1707753"/>
            <a:ext cx="665162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Times New Roman" pitchFamily="18" charset="0"/>
              </a:rPr>
              <a:t>If the output is smaller than the input, </a:t>
            </a:r>
            <a:r>
              <a:rPr lang="en-US" altLang="en-US" sz="1800" i="1" dirty="0">
                <a:latin typeface="Times New Roman" pitchFamily="18" charset="0"/>
              </a:rPr>
              <a:t>R′</a:t>
            </a:r>
            <a:r>
              <a:rPr lang="en-US" altLang="en-US" sz="1800" dirty="0">
                <a:latin typeface="Times New Roman" pitchFamily="18" charset="0"/>
              </a:rPr>
              <a:t> &lt;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>
                <a:latin typeface="Times New Roman" pitchFamily="18" charset="0"/>
              </a:rPr>
              <a:t> and </a:t>
            </a:r>
            <a:r>
              <a:rPr lang="en-US" altLang="en-US" sz="1800" i="1" dirty="0">
                <a:latin typeface="Times New Roman" pitchFamily="18" charset="0"/>
              </a:rPr>
              <a:t>C′</a:t>
            </a:r>
            <a:r>
              <a:rPr lang="en-US" altLang="en-US" sz="1800" dirty="0">
                <a:latin typeface="Times New Roman" pitchFamily="18" charset="0"/>
              </a:rPr>
              <a:t> &lt;</a:t>
            </a:r>
            <a:r>
              <a:rPr lang="en-US" altLang="en-US" sz="1800" i="1" dirty="0">
                <a:latin typeface="Times New Roman" pitchFamily="18" charset="0"/>
              </a:rPr>
              <a:t> C</a:t>
            </a:r>
            <a:r>
              <a:rPr lang="en-US" altLang="en-US" sz="1800" dirty="0">
                <a:latin typeface="Times New Roman" pitchFamily="18" charset="0"/>
              </a:rPr>
              <a:t> .</a:t>
            </a:r>
            <a:endParaRPr lang="en-US" altLang="en-US" sz="1800" i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381000" y="1707753"/>
            <a:ext cx="665162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Times New Roman" pitchFamily="18" charset="0"/>
              </a:rPr>
              <a:t>If the output is smaller than the input, </a:t>
            </a:r>
            <a:r>
              <a:rPr lang="en-US" altLang="en-US" sz="1800" i="1" dirty="0">
                <a:latin typeface="Times New Roman" pitchFamily="18" charset="0"/>
              </a:rPr>
              <a:t>R′</a:t>
            </a:r>
            <a:r>
              <a:rPr lang="en-US" altLang="en-US" sz="1800" dirty="0">
                <a:latin typeface="Times New Roman" pitchFamily="18" charset="0"/>
              </a:rPr>
              <a:t> &lt;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>
                <a:latin typeface="Times New Roman" pitchFamily="18" charset="0"/>
              </a:rPr>
              <a:t> and </a:t>
            </a:r>
            <a:r>
              <a:rPr lang="en-US" altLang="en-US" sz="1800" i="1" dirty="0">
                <a:latin typeface="Times New Roman" pitchFamily="18" charset="0"/>
              </a:rPr>
              <a:t>C′</a:t>
            </a:r>
            <a:r>
              <a:rPr lang="en-US" altLang="en-US" sz="1800" dirty="0">
                <a:latin typeface="Times New Roman" pitchFamily="18" charset="0"/>
              </a:rPr>
              <a:t> &lt;</a:t>
            </a:r>
            <a:r>
              <a:rPr lang="en-US" altLang="en-US" sz="1800" i="1" dirty="0">
                <a:latin typeface="Times New Roman" pitchFamily="18" charset="0"/>
              </a:rPr>
              <a:t> C</a:t>
            </a:r>
            <a:r>
              <a:rPr lang="en-US" altLang="en-US" sz="1800" dirty="0">
                <a:latin typeface="Times New Roman" pitchFamily="18" charset="0"/>
              </a:rPr>
              <a:t> .</a:t>
            </a:r>
            <a:endParaRPr lang="en-US" altLang="en-US" sz="1800" i="1" dirty="0">
              <a:latin typeface="Times New Roman" pitchFamily="18" charset="0"/>
            </a:endParaRPr>
          </a:p>
        </p:txBody>
      </p:sp>
      <p:pic>
        <p:nvPicPr>
          <p:cNvPr id="50180" name="Picture 2" descr="image_sampling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3957638"/>
            <a:ext cx="2201863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Line 5"/>
          <p:cNvSpPr>
            <a:spLocks noChangeShapeType="1"/>
          </p:cNvSpPr>
          <p:nvPr/>
        </p:nvSpPr>
        <p:spPr bwMode="auto">
          <a:xfrm rot="10800000" flipV="1">
            <a:off x="7135813" y="4965700"/>
            <a:ext cx="554037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7550150" y="4630738"/>
            <a:ext cx="1060450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</a:t>
            </a:r>
            <a:r>
              <a:rPr lang="en-US" altLang="en-US" sz="1600" i="1">
                <a:solidFill>
                  <a:srgbClr val="FF3300"/>
                </a:solidFill>
                <a:latin typeface="Times New Roman" pitchFamily="18" charset="0"/>
              </a:rPr>
              <a:t>R</a:t>
            </a:r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′,</a:t>
            </a:r>
            <a:r>
              <a:rPr lang="en-US" altLang="en-US" sz="1600" i="1">
                <a:solidFill>
                  <a:srgbClr val="FF3300"/>
                </a:solidFill>
                <a:latin typeface="Times New Roman" pitchFamily="18" charset="0"/>
              </a:rPr>
              <a:t>C</a:t>
            </a:r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′)</a:t>
            </a:r>
            <a:r>
              <a:rPr lang="en-US" altLang="en-US" sz="1600" baseline="-25000">
                <a:solidFill>
                  <a:srgbClr val="FF3300"/>
                </a:solidFill>
              </a:rPr>
              <a:t>OUT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50183" name="Rectangle 24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grpSp>
        <p:nvGrpSpPr>
          <p:cNvPr id="50185" name="Group 10"/>
          <p:cNvGrpSpPr>
            <a:grpSpLocks/>
          </p:cNvGrpSpPr>
          <p:nvPr/>
        </p:nvGrpSpPr>
        <p:grpSpPr bwMode="auto">
          <a:xfrm>
            <a:off x="7273925" y="5437188"/>
            <a:ext cx="1182688" cy="328612"/>
            <a:chOff x="5040" y="3936"/>
            <a:chExt cx="819" cy="234"/>
          </a:xfrm>
        </p:grpSpPr>
        <p:sp>
          <p:nvSpPr>
            <p:cNvPr id="50195" name="Line 11"/>
            <p:cNvSpPr>
              <a:spLocks noChangeShapeType="1"/>
            </p:cNvSpPr>
            <p:nvPr/>
          </p:nvSpPr>
          <p:spPr bwMode="auto">
            <a:xfrm rot="10800000" flipV="1">
              <a:off x="5040" y="4056"/>
              <a:ext cx="288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0196" name="Text Box 12"/>
            <p:cNvSpPr txBox="1">
              <a:spLocks noChangeArrowheads="1"/>
            </p:cNvSpPr>
            <p:nvPr/>
          </p:nvSpPr>
          <p:spPr bwMode="auto">
            <a:xfrm>
              <a:off x="5321" y="3936"/>
              <a:ext cx="53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(</a:t>
              </a:r>
              <a:r>
                <a:rPr lang="en-US" altLang="en-US" sz="1600" i="1">
                  <a:solidFill>
                    <a:srgbClr val="FF3300"/>
                  </a:solidFill>
                  <a:latin typeface="Times New Roman" pitchFamily="18" charset="0"/>
                </a:rPr>
                <a:t>R</a:t>
              </a:r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,</a:t>
              </a:r>
              <a:r>
                <a:rPr lang="en-US" altLang="en-US" sz="1600" i="1">
                  <a:solidFill>
                    <a:srgbClr val="FF3300"/>
                  </a:solidFill>
                  <a:latin typeface="Times New Roman" pitchFamily="18" charset="0"/>
                </a:rPr>
                <a:t>C</a:t>
              </a:r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)</a:t>
              </a:r>
              <a:r>
                <a:rPr lang="en-US" altLang="en-US" sz="1600" baseline="-25000">
                  <a:solidFill>
                    <a:srgbClr val="FF3300"/>
                  </a:solidFill>
                </a:rPr>
                <a:t>IN</a:t>
              </a:r>
              <a:endParaRPr lang="en-US" altLang="en-US" sz="1600">
                <a:solidFill>
                  <a:srgbClr val="FF3300"/>
                </a:solidFill>
              </a:endParaRPr>
            </a:p>
          </p:txBody>
        </p:sp>
      </p:grpSp>
      <p:grpSp>
        <p:nvGrpSpPr>
          <p:cNvPr id="50186" name="Group 13"/>
          <p:cNvGrpSpPr>
            <a:grpSpLocks/>
          </p:cNvGrpSpPr>
          <p:nvPr/>
        </p:nvGrpSpPr>
        <p:grpSpPr bwMode="auto">
          <a:xfrm>
            <a:off x="4364038" y="4938713"/>
            <a:ext cx="2089150" cy="328612"/>
            <a:chOff x="3160" y="3653"/>
            <a:chExt cx="1448" cy="234"/>
          </a:xfrm>
        </p:grpSpPr>
        <p:sp>
          <p:nvSpPr>
            <p:cNvPr id="50193" name="Line 14"/>
            <p:cNvSpPr>
              <a:spLocks noChangeShapeType="1"/>
            </p:cNvSpPr>
            <p:nvPr/>
          </p:nvSpPr>
          <p:spPr bwMode="auto">
            <a:xfrm flipV="1">
              <a:off x="3984" y="3777"/>
              <a:ext cx="62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0194" name="Text Box 15"/>
            <p:cNvSpPr txBox="1">
              <a:spLocks noChangeArrowheads="1"/>
            </p:cNvSpPr>
            <p:nvPr/>
          </p:nvSpPr>
          <p:spPr bwMode="auto">
            <a:xfrm>
              <a:off x="3160" y="3653"/>
              <a:ext cx="776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600" dirty="0">
                  <a:solidFill>
                    <a:srgbClr val="FF3300"/>
                  </a:solidFill>
                  <a:latin typeface="Times New Roman" pitchFamily="18" charset="0"/>
                </a:rPr>
                <a:t>(</a:t>
              </a:r>
              <a:r>
                <a:rPr lang="en-US" altLang="en-US" sz="1600" i="1" dirty="0">
                  <a:solidFill>
                    <a:srgbClr val="FF3300"/>
                  </a:solidFill>
                  <a:latin typeface="Times New Roman" pitchFamily="18" charset="0"/>
                </a:rPr>
                <a:t>R</a:t>
              </a:r>
              <a:r>
                <a:rPr lang="en-US" altLang="en-US" sz="1600" dirty="0">
                  <a:solidFill>
                    <a:srgbClr val="FF3300"/>
                  </a:solidFill>
                  <a:latin typeface="Times New Roman" pitchFamily="18" charset="0"/>
                </a:rPr>
                <a:t>-1,</a:t>
              </a:r>
              <a:r>
                <a:rPr lang="en-US" altLang="en-US" sz="1600" i="1" dirty="0">
                  <a:solidFill>
                    <a:srgbClr val="FF3300"/>
                  </a:solidFill>
                  <a:latin typeface="Times New Roman" pitchFamily="18" charset="0"/>
                </a:rPr>
                <a:t>C</a:t>
              </a:r>
              <a:r>
                <a:rPr lang="en-US" altLang="en-US" sz="1600" dirty="0">
                  <a:solidFill>
                    <a:srgbClr val="FF3300"/>
                  </a:solidFill>
                  <a:latin typeface="Times New Roman" pitchFamily="18" charset="0"/>
                </a:rPr>
                <a:t>-1)</a:t>
              </a:r>
              <a:r>
                <a:rPr lang="en-US" altLang="en-US" sz="1600" baseline="-25000" dirty="0">
                  <a:solidFill>
                    <a:srgbClr val="FF3300"/>
                  </a:solidFill>
                </a:rPr>
                <a:t>IN</a:t>
              </a:r>
              <a:endParaRPr lang="en-US" altLang="en-US" sz="1600" dirty="0">
                <a:solidFill>
                  <a:srgbClr val="FF3300"/>
                </a:solidFill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069119"/>
              </p:ext>
            </p:extLst>
          </p:nvPr>
        </p:nvGraphicFramePr>
        <p:xfrm>
          <a:off x="409575" y="2223294"/>
          <a:ext cx="479425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7" name="Equation" r:id="rId4" imgW="2997000" imgH="431640" progId="Equation.DSMT4">
                  <p:embed/>
                </p:oleObj>
              </mc:Choice>
              <mc:Fallback>
                <p:oleObj name="Equation" r:id="rId4" imgW="2997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2223294"/>
                        <a:ext cx="4794250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270911"/>
              </p:ext>
            </p:extLst>
          </p:nvPr>
        </p:nvGraphicFramePr>
        <p:xfrm>
          <a:off x="409575" y="5029200"/>
          <a:ext cx="327183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8" name="Equation" r:id="rId6" imgW="2108160" imgH="507960" progId="Equation.DSMT4">
                  <p:embed/>
                </p:oleObj>
              </mc:Choice>
              <mc:Fallback>
                <p:oleObj name="Equation" r:id="rId6" imgW="21081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5029200"/>
                        <a:ext cx="3271838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730782"/>
              </p:ext>
            </p:extLst>
          </p:nvPr>
        </p:nvGraphicFramePr>
        <p:xfrm>
          <a:off x="409575" y="3030935"/>
          <a:ext cx="522605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9" name="Equation" r:id="rId8" imgW="3377880" imgH="215640" progId="Equation.DSMT4">
                  <p:embed/>
                </p:oleObj>
              </mc:Choice>
              <mc:Fallback>
                <p:oleObj name="Equation" r:id="rId8" imgW="33778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3030935"/>
                        <a:ext cx="522605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518126"/>
              </p:ext>
            </p:extLst>
          </p:nvPr>
        </p:nvGraphicFramePr>
        <p:xfrm>
          <a:off x="381000" y="3505200"/>
          <a:ext cx="686117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0" name="Equation" r:id="rId10" imgW="4292280" imgH="469800" progId="Equation.DSMT4">
                  <p:embed/>
                </p:oleObj>
              </mc:Choice>
              <mc:Fallback>
                <p:oleObj name="Equation" r:id="rId10" imgW="42922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505200"/>
                        <a:ext cx="6861175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561839"/>
              </p:ext>
            </p:extLst>
          </p:nvPr>
        </p:nvGraphicFramePr>
        <p:xfrm>
          <a:off x="409575" y="4453731"/>
          <a:ext cx="227488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1" name="Equation" r:id="rId12" imgW="1422360" imgH="228600" progId="Equation.DSMT4">
                  <p:embed/>
                </p:oleObj>
              </mc:Choice>
              <mc:Fallback>
                <p:oleObj name="Equation" r:id="rId12" imgW="1422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4453731"/>
                        <a:ext cx="227488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2" descr="image_sampling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2174875"/>
            <a:ext cx="2201863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5472113" y="2684463"/>
            <a:ext cx="623887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4849813" y="2509838"/>
            <a:ext cx="6953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(1,1)</a:t>
            </a:r>
            <a:r>
              <a:rPr lang="en-US" altLang="en-US" sz="1600" baseline="-25000">
                <a:solidFill>
                  <a:srgbClr val="FF3300"/>
                </a:solidFill>
              </a:rPr>
              <a:t>IN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5611813" y="3182938"/>
            <a:ext cx="968375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4983163" y="3021013"/>
            <a:ext cx="6953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(2,2)</a:t>
            </a:r>
            <a:r>
              <a:rPr lang="en-US" altLang="en-US" sz="1600" baseline="-25000">
                <a:solidFill>
                  <a:srgbClr val="FF3300"/>
                </a:solidFill>
              </a:rPr>
              <a:t>IN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 rot="10800000" flipV="1">
            <a:off x="7358063" y="3692525"/>
            <a:ext cx="414337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7747000" y="3524250"/>
            <a:ext cx="6953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(3,3)</a:t>
            </a:r>
            <a:r>
              <a:rPr lang="en-US" altLang="en-US" sz="1600" baseline="-25000">
                <a:solidFill>
                  <a:srgbClr val="FF3300"/>
                </a:solidFill>
              </a:rPr>
              <a:t>IN</a:t>
            </a:r>
            <a:endParaRPr lang="en-US" altLang="en-US" sz="1600">
              <a:solidFill>
                <a:srgbClr val="FF3300"/>
              </a:solidFill>
            </a:endParaRPr>
          </a:p>
        </p:txBody>
      </p:sp>
      <p:graphicFrame>
        <p:nvGraphicFramePr>
          <p:cNvPr id="512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533251"/>
              </p:ext>
            </p:extLst>
          </p:nvPr>
        </p:nvGraphicFramePr>
        <p:xfrm>
          <a:off x="415925" y="5200650"/>
          <a:ext cx="4381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4" name="Equation" r:id="rId4" imgW="2743200" imgH="431640" progId="Equation.DSMT4">
                  <p:embed/>
                </p:oleObj>
              </mc:Choice>
              <mc:Fallback>
                <p:oleObj name="Equation" r:id="rId4" imgW="2743200" imgH="43164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5200650"/>
                        <a:ext cx="43815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510114"/>
              </p:ext>
            </p:extLst>
          </p:nvPr>
        </p:nvGraphicFramePr>
        <p:xfrm>
          <a:off x="396875" y="4632325"/>
          <a:ext cx="442753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5" name="Equation" r:id="rId6" imgW="2768400" imgH="253800" progId="Equation.DSMT4">
                  <p:embed/>
                </p:oleObj>
              </mc:Choice>
              <mc:Fallback>
                <p:oleObj name="Equation" r:id="rId6" imgW="2768400" imgH="253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4632325"/>
                        <a:ext cx="442753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346176"/>
              </p:ext>
            </p:extLst>
          </p:nvPr>
        </p:nvGraphicFramePr>
        <p:xfrm>
          <a:off x="415925" y="2344738"/>
          <a:ext cx="1792287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6" name="Equation" r:id="rId8" imgW="1155600" imgH="266400" progId="Equation.DSMT4">
                  <p:embed/>
                </p:oleObj>
              </mc:Choice>
              <mc:Fallback>
                <p:oleObj name="Equation" r:id="rId8" imgW="1155600" imgH="2664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2344738"/>
                        <a:ext cx="1792287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118125"/>
              </p:ext>
            </p:extLst>
          </p:nvPr>
        </p:nvGraphicFramePr>
        <p:xfrm>
          <a:off x="415925" y="2944813"/>
          <a:ext cx="35528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7" name="Equation" r:id="rId10" imgW="2222280" imgH="431640" progId="Equation.DSMT4">
                  <p:embed/>
                </p:oleObj>
              </mc:Choice>
              <mc:Fallback>
                <p:oleObj name="Equation" r:id="rId10" imgW="2222280" imgH="43164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2944813"/>
                        <a:ext cx="355282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60471"/>
              </p:ext>
            </p:extLst>
          </p:nvPr>
        </p:nvGraphicFramePr>
        <p:xfrm>
          <a:off x="415925" y="3787775"/>
          <a:ext cx="47720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8" name="Equation" r:id="rId12" imgW="2984400" imgH="431640" progId="Equation.DSMT4">
                  <p:embed/>
                </p:oleObj>
              </mc:Choice>
              <mc:Fallback>
                <p:oleObj name="Equation" r:id="rId12" imgW="2984400" imgH="4316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3787775"/>
                        <a:ext cx="4772025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7" name="Rectangle 22"/>
          <p:cNvSpPr>
            <a:spLocks noGrp="1" noChangeArrowheads="1"/>
          </p:cNvSpPr>
          <p:nvPr>
            <p:ph type="title"/>
          </p:nvPr>
        </p:nvSpPr>
        <p:spPr>
          <a:xfrm>
            <a:off x="38735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dirty="0" smtClean="0"/>
              <a:t>Nearest Neighbor 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81000" y="1715558"/>
            <a:ext cx="665162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Times New Roman" pitchFamily="18" charset="0"/>
              </a:rPr>
              <a:t>If the output is larger than the input,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>
                <a:latin typeface="Times New Roman" pitchFamily="18" charset="0"/>
              </a:rPr>
              <a:t> &lt; </a:t>
            </a:r>
            <a:r>
              <a:rPr lang="en-US" altLang="en-US" sz="1800" i="1" dirty="0">
                <a:latin typeface="Times New Roman" pitchFamily="18" charset="0"/>
              </a:rPr>
              <a:t>R′</a:t>
            </a:r>
            <a:r>
              <a:rPr lang="en-US" altLang="en-US" sz="1800" dirty="0">
                <a:latin typeface="Times New Roman" pitchFamily="18" charset="0"/>
              </a:rPr>
              <a:t> and </a:t>
            </a:r>
            <a:r>
              <a:rPr lang="en-US" altLang="en-US" sz="1800" i="1" dirty="0">
                <a:latin typeface="Times New Roman" pitchFamily="18" charset="0"/>
              </a:rPr>
              <a:t>C</a:t>
            </a:r>
            <a:r>
              <a:rPr lang="en-US" altLang="en-US" sz="1800" dirty="0">
                <a:latin typeface="Times New Roman" pitchFamily="18" charset="0"/>
              </a:rPr>
              <a:t> &lt;</a:t>
            </a:r>
            <a:r>
              <a:rPr lang="en-US" altLang="en-US" sz="1800" i="1" dirty="0">
                <a:latin typeface="Times New Roman" pitchFamily="18" charset="0"/>
              </a:rPr>
              <a:t> C′</a:t>
            </a:r>
            <a:r>
              <a:rPr lang="en-US" altLang="en-US" sz="1800" dirty="0">
                <a:latin typeface="Times New Roman" pitchFamily="18" charset="0"/>
              </a:rPr>
              <a:t>.</a:t>
            </a:r>
            <a:endParaRPr lang="en-US" altLang="en-US" sz="1800" i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2" descr="image_sampling_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2174875"/>
            <a:ext cx="2201863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Line 3"/>
          <p:cNvSpPr>
            <a:spLocks noChangeShapeType="1"/>
          </p:cNvSpPr>
          <p:nvPr/>
        </p:nvSpPr>
        <p:spPr bwMode="auto">
          <a:xfrm>
            <a:off x="5472113" y="2684463"/>
            <a:ext cx="623887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0" name="Line 4"/>
          <p:cNvSpPr>
            <a:spLocks noChangeShapeType="1"/>
          </p:cNvSpPr>
          <p:nvPr/>
        </p:nvSpPr>
        <p:spPr bwMode="auto">
          <a:xfrm>
            <a:off x="5611813" y="3182938"/>
            <a:ext cx="968375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1" name="Line 5"/>
          <p:cNvSpPr>
            <a:spLocks noChangeShapeType="1"/>
          </p:cNvSpPr>
          <p:nvPr/>
        </p:nvSpPr>
        <p:spPr bwMode="auto">
          <a:xfrm rot="10800000" flipV="1">
            <a:off x="7358063" y="3692525"/>
            <a:ext cx="414337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2" name="Text Box 6"/>
          <p:cNvSpPr txBox="1">
            <a:spLocks noChangeArrowheads="1"/>
          </p:cNvSpPr>
          <p:nvPr/>
        </p:nvSpPr>
        <p:spPr bwMode="auto">
          <a:xfrm>
            <a:off x="7747000" y="3524250"/>
            <a:ext cx="6953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(3,3)</a:t>
            </a:r>
            <a:r>
              <a:rPr lang="en-US" altLang="en-US" sz="1600" baseline="-25000">
                <a:solidFill>
                  <a:srgbClr val="FF3300"/>
                </a:solidFill>
              </a:rPr>
              <a:t>IN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52233" name="Text Box 8"/>
          <p:cNvSpPr txBox="1">
            <a:spLocks noChangeArrowheads="1"/>
          </p:cNvSpPr>
          <p:nvPr/>
        </p:nvSpPr>
        <p:spPr bwMode="auto">
          <a:xfrm>
            <a:off x="5957888" y="4392613"/>
            <a:ext cx="2271712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107763" dir="81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600" dirty="0">
                <a:latin typeface="Comic Sans MS" pitchFamily="66" charset="0"/>
              </a:rPr>
              <a:t>(2,2)</a:t>
            </a:r>
            <a:r>
              <a:rPr lang="en-US" altLang="en-US" sz="1600" baseline="-25000" dirty="0">
                <a:latin typeface="Comic Sans MS" pitchFamily="66" charset="0"/>
              </a:rPr>
              <a:t>OUT</a:t>
            </a:r>
            <a:r>
              <a:rPr lang="en-US" altLang="en-US" sz="1600" dirty="0">
                <a:latin typeface="Comic Sans MS" pitchFamily="66" charset="0"/>
              </a:rPr>
              <a:t> lies between (1,1)</a:t>
            </a:r>
            <a:r>
              <a:rPr lang="en-US" altLang="en-US" sz="1600" baseline="-25000" dirty="0">
                <a:latin typeface="Comic Sans MS" pitchFamily="66" charset="0"/>
              </a:rPr>
              <a:t>IN</a:t>
            </a:r>
            <a:r>
              <a:rPr lang="en-US" altLang="en-US" sz="1600" dirty="0">
                <a:latin typeface="Comic Sans MS" pitchFamily="66" charset="0"/>
              </a:rPr>
              <a:t> and (2,2)</a:t>
            </a:r>
            <a:r>
              <a:rPr lang="en-US" altLang="en-US" sz="1600" baseline="-25000" dirty="0">
                <a:latin typeface="Comic Sans MS" pitchFamily="66" charset="0"/>
              </a:rPr>
              <a:t>IN</a:t>
            </a:r>
            <a:r>
              <a:rPr lang="en-US" altLang="en-US" sz="1600" dirty="0">
                <a:latin typeface="Comic Sans MS" pitchFamily="66" charset="0"/>
              </a:rPr>
              <a:t>  since (R-1)/R′ &lt; 1.</a:t>
            </a:r>
          </a:p>
        </p:txBody>
      </p:sp>
      <p:sp>
        <p:nvSpPr>
          <p:cNvPr id="52234" name="Line 9"/>
          <p:cNvSpPr>
            <a:spLocks noChangeShapeType="1"/>
          </p:cNvSpPr>
          <p:nvPr/>
        </p:nvSpPr>
        <p:spPr bwMode="auto">
          <a:xfrm rot="10800000" flipV="1">
            <a:off x="6650038" y="2174875"/>
            <a:ext cx="346075" cy="739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5" name="Text Box 10"/>
          <p:cNvSpPr txBox="1">
            <a:spLocks noChangeArrowheads="1"/>
          </p:cNvSpPr>
          <p:nvPr/>
        </p:nvSpPr>
        <p:spPr bwMode="auto">
          <a:xfrm>
            <a:off x="6996113" y="1973263"/>
            <a:ext cx="858837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(2,2)</a:t>
            </a:r>
            <a:r>
              <a:rPr lang="en-US" altLang="en-US" sz="1600" baseline="-25000">
                <a:solidFill>
                  <a:srgbClr val="FF3300"/>
                </a:solidFill>
              </a:rPr>
              <a:t>OUT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52236" name="Text Box 11"/>
          <p:cNvSpPr txBox="1">
            <a:spLocks noChangeArrowheads="1"/>
          </p:cNvSpPr>
          <p:nvPr/>
        </p:nvSpPr>
        <p:spPr bwMode="auto">
          <a:xfrm>
            <a:off x="4710113" y="2509838"/>
            <a:ext cx="8509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(1,1)</a:t>
            </a:r>
            <a:r>
              <a:rPr lang="en-US" altLang="en-US" sz="1600" baseline="-25000">
                <a:solidFill>
                  <a:srgbClr val="FF3300"/>
                </a:solidFill>
              </a:rPr>
              <a:t>OUT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52237" name="Text Box 12"/>
          <p:cNvSpPr txBox="1">
            <a:spLocks noChangeArrowheads="1"/>
          </p:cNvSpPr>
          <p:nvPr/>
        </p:nvSpPr>
        <p:spPr bwMode="auto">
          <a:xfrm>
            <a:off x="4983163" y="3021013"/>
            <a:ext cx="6953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(2,2)</a:t>
            </a:r>
            <a:r>
              <a:rPr lang="en-US" altLang="en-US" sz="1600" baseline="-25000">
                <a:solidFill>
                  <a:srgbClr val="FF3300"/>
                </a:solidFill>
              </a:rPr>
              <a:t>IN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52240" name="Line 5"/>
          <p:cNvSpPr>
            <a:spLocks noChangeShapeType="1"/>
          </p:cNvSpPr>
          <p:nvPr/>
        </p:nvSpPr>
        <p:spPr bwMode="auto">
          <a:xfrm>
            <a:off x="5472113" y="2684463"/>
            <a:ext cx="623887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31" name="Rectangle 22"/>
          <p:cNvSpPr>
            <a:spLocks noGrp="1" noChangeArrowheads="1"/>
          </p:cNvSpPr>
          <p:nvPr>
            <p:ph type="title"/>
          </p:nvPr>
        </p:nvSpPr>
        <p:spPr>
          <a:xfrm>
            <a:off x="38735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dirty="0" smtClean="0"/>
              <a:t>Nearest Neighbor Resampling</a:t>
            </a:r>
          </a:p>
        </p:txBody>
      </p:sp>
      <p:graphicFrame>
        <p:nvGraphicFramePr>
          <p:cNvPr id="3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613053"/>
              </p:ext>
            </p:extLst>
          </p:nvPr>
        </p:nvGraphicFramePr>
        <p:xfrm>
          <a:off x="415925" y="5200650"/>
          <a:ext cx="4381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3" name="Equation" r:id="rId4" imgW="2743200" imgH="431640" progId="Equation.DSMT4">
                  <p:embed/>
                </p:oleObj>
              </mc:Choice>
              <mc:Fallback>
                <p:oleObj name="Equation" r:id="rId4" imgW="27432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5200650"/>
                        <a:ext cx="43815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693320"/>
              </p:ext>
            </p:extLst>
          </p:nvPr>
        </p:nvGraphicFramePr>
        <p:xfrm>
          <a:off x="396875" y="4632325"/>
          <a:ext cx="442753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4" name="Equation" r:id="rId6" imgW="2768400" imgH="253800" progId="Equation.DSMT4">
                  <p:embed/>
                </p:oleObj>
              </mc:Choice>
              <mc:Fallback>
                <p:oleObj name="Equation" r:id="rId6" imgW="2768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4632325"/>
                        <a:ext cx="442753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752751"/>
              </p:ext>
            </p:extLst>
          </p:nvPr>
        </p:nvGraphicFramePr>
        <p:xfrm>
          <a:off x="415925" y="2344738"/>
          <a:ext cx="1792287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5" name="Equation" r:id="rId8" imgW="1155600" imgH="266400" progId="Equation.DSMT4">
                  <p:embed/>
                </p:oleObj>
              </mc:Choice>
              <mc:Fallback>
                <p:oleObj name="Equation" r:id="rId8" imgW="11556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2344738"/>
                        <a:ext cx="1792287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447061"/>
              </p:ext>
            </p:extLst>
          </p:nvPr>
        </p:nvGraphicFramePr>
        <p:xfrm>
          <a:off x="415925" y="2944813"/>
          <a:ext cx="35528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6" name="Equation" r:id="rId10" imgW="2222280" imgH="431640" progId="Equation.DSMT4">
                  <p:embed/>
                </p:oleObj>
              </mc:Choice>
              <mc:Fallback>
                <p:oleObj name="Equation" r:id="rId10" imgW="22222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2944813"/>
                        <a:ext cx="355282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167036"/>
              </p:ext>
            </p:extLst>
          </p:nvPr>
        </p:nvGraphicFramePr>
        <p:xfrm>
          <a:off x="415925" y="3787775"/>
          <a:ext cx="47720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7" name="Equation" r:id="rId12" imgW="2984400" imgH="431640" progId="Equation.DSMT4">
                  <p:embed/>
                </p:oleObj>
              </mc:Choice>
              <mc:Fallback>
                <p:oleObj name="Equation" r:id="rId12" imgW="2984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3787775"/>
                        <a:ext cx="4772025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381000" y="1715558"/>
            <a:ext cx="665162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Times New Roman" pitchFamily="18" charset="0"/>
              </a:rPr>
              <a:t>If the output is larger than the input,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>
                <a:latin typeface="Times New Roman" pitchFamily="18" charset="0"/>
              </a:rPr>
              <a:t> &lt; </a:t>
            </a:r>
            <a:r>
              <a:rPr lang="en-US" altLang="en-US" sz="1800" i="1" dirty="0">
                <a:latin typeface="Times New Roman" pitchFamily="18" charset="0"/>
              </a:rPr>
              <a:t>R′</a:t>
            </a:r>
            <a:r>
              <a:rPr lang="en-US" altLang="en-US" sz="1800" dirty="0">
                <a:latin typeface="Times New Roman" pitchFamily="18" charset="0"/>
              </a:rPr>
              <a:t> and </a:t>
            </a:r>
            <a:r>
              <a:rPr lang="en-US" altLang="en-US" sz="1800" i="1" dirty="0">
                <a:latin typeface="Times New Roman" pitchFamily="18" charset="0"/>
              </a:rPr>
              <a:t>C</a:t>
            </a:r>
            <a:r>
              <a:rPr lang="en-US" altLang="en-US" sz="1800" dirty="0">
                <a:latin typeface="Times New Roman" pitchFamily="18" charset="0"/>
              </a:rPr>
              <a:t> &lt;</a:t>
            </a:r>
            <a:r>
              <a:rPr lang="en-US" altLang="en-US" sz="1800" i="1" dirty="0">
                <a:latin typeface="Times New Roman" pitchFamily="18" charset="0"/>
              </a:rPr>
              <a:t> C′</a:t>
            </a:r>
            <a:r>
              <a:rPr lang="en-US" altLang="en-US" sz="1800" dirty="0">
                <a:latin typeface="Times New Roman" pitchFamily="18" charset="0"/>
              </a:rPr>
              <a:t>.</a:t>
            </a:r>
            <a:endParaRPr lang="en-US" altLang="en-US" sz="1800" i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2" descr="image_sampling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3957638"/>
            <a:ext cx="2201863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325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956485"/>
              </p:ext>
            </p:extLst>
          </p:nvPr>
        </p:nvGraphicFramePr>
        <p:xfrm>
          <a:off x="381000" y="2995612"/>
          <a:ext cx="512603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7" name="Equation" r:id="rId4" imgW="3314520" imgH="203040" progId="Equation.DSMT4">
                  <p:embed/>
                </p:oleObj>
              </mc:Choice>
              <mc:Fallback>
                <p:oleObj name="Equation" r:id="rId4" imgW="3314520" imgH="2030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95612"/>
                        <a:ext cx="5126037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164575"/>
              </p:ext>
            </p:extLst>
          </p:nvPr>
        </p:nvGraphicFramePr>
        <p:xfrm>
          <a:off x="381000" y="3439582"/>
          <a:ext cx="659606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8" name="Equation" r:id="rId6" imgW="4127400" imgH="469800" progId="Equation.DSMT4">
                  <p:embed/>
                </p:oleObj>
              </mc:Choice>
              <mc:Fallback>
                <p:oleObj name="Equation" r:id="rId6" imgW="4127400" imgH="469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439582"/>
                        <a:ext cx="6596063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033872"/>
              </p:ext>
            </p:extLst>
          </p:nvPr>
        </p:nvGraphicFramePr>
        <p:xfrm>
          <a:off x="381000" y="4293128"/>
          <a:ext cx="22733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9" name="Equation" r:id="rId8" imgW="1422360" imgH="228600" progId="Equation.DSMT4">
                  <p:embed/>
                </p:oleObj>
              </mc:Choice>
              <mc:Fallback>
                <p:oleObj name="Equation" r:id="rId8" imgW="142236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293128"/>
                        <a:ext cx="22733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57" name="Group 10"/>
          <p:cNvGrpSpPr>
            <a:grpSpLocks/>
          </p:cNvGrpSpPr>
          <p:nvPr/>
        </p:nvGrpSpPr>
        <p:grpSpPr bwMode="auto">
          <a:xfrm>
            <a:off x="7273925" y="5437188"/>
            <a:ext cx="1182688" cy="328612"/>
            <a:chOff x="5040" y="3936"/>
            <a:chExt cx="819" cy="234"/>
          </a:xfrm>
        </p:grpSpPr>
        <p:sp>
          <p:nvSpPr>
            <p:cNvPr id="53265" name="Line 11"/>
            <p:cNvSpPr>
              <a:spLocks noChangeShapeType="1"/>
            </p:cNvSpPr>
            <p:nvPr/>
          </p:nvSpPr>
          <p:spPr bwMode="auto">
            <a:xfrm rot="10800000" flipV="1">
              <a:off x="5040" y="4056"/>
              <a:ext cx="288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3266" name="Text Box 12"/>
            <p:cNvSpPr txBox="1">
              <a:spLocks noChangeArrowheads="1"/>
            </p:cNvSpPr>
            <p:nvPr/>
          </p:nvSpPr>
          <p:spPr bwMode="auto">
            <a:xfrm>
              <a:off x="5321" y="3936"/>
              <a:ext cx="53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(</a:t>
              </a:r>
              <a:r>
                <a:rPr lang="en-US" altLang="en-US" sz="1600" i="1">
                  <a:solidFill>
                    <a:srgbClr val="FF3300"/>
                  </a:solidFill>
                  <a:latin typeface="Times New Roman" pitchFamily="18" charset="0"/>
                </a:rPr>
                <a:t>R</a:t>
              </a:r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,</a:t>
              </a:r>
              <a:r>
                <a:rPr lang="en-US" altLang="en-US" sz="1600" i="1">
                  <a:solidFill>
                    <a:srgbClr val="FF3300"/>
                  </a:solidFill>
                  <a:latin typeface="Times New Roman" pitchFamily="18" charset="0"/>
                </a:rPr>
                <a:t>C</a:t>
              </a:r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)</a:t>
              </a:r>
              <a:r>
                <a:rPr lang="en-US" altLang="en-US" sz="1600" baseline="-25000">
                  <a:solidFill>
                    <a:srgbClr val="FF3300"/>
                  </a:solidFill>
                </a:rPr>
                <a:t>IN</a:t>
              </a:r>
              <a:endParaRPr lang="en-US" altLang="en-US" sz="1600">
                <a:solidFill>
                  <a:srgbClr val="FF3300"/>
                </a:solidFill>
              </a:endParaRPr>
            </a:p>
          </p:txBody>
        </p:sp>
      </p:grpSp>
      <p:grpSp>
        <p:nvGrpSpPr>
          <p:cNvPr id="53258" name="Group 13"/>
          <p:cNvGrpSpPr>
            <a:grpSpLocks/>
          </p:cNvGrpSpPr>
          <p:nvPr/>
        </p:nvGrpSpPr>
        <p:grpSpPr bwMode="auto">
          <a:xfrm>
            <a:off x="4364038" y="4938713"/>
            <a:ext cx="2089150" cy="328612"/>
            <a:chOff x="3160" y="3653"/>
            <a:chExt cx="1448" cy="234"/>
          </a:xfrm>
        </p:grpSpPr>
        <p:sp>
          <p:nvSpPr>
            <p:cNvPr id="53263" name="Line 14"/>
            <p:cNvSpPr>
              <a:spLocks noChangeShapeType="1"/>
            </p:cNvSpPr>
            <p:nvPr/>
          </p:nvSpPr>
          <p:spPr bwMode="auto">
            <a:xfrm flipV="1">
              <a:off x="3984" y="3777"/>
              <a:ext cx="62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3264" name="Text Box 15"/>
            <p:cNvSpPr txBox="1">
              <a:spLocks noChangeArrowheads="1"/>
            </p:cNvSpPr>
            <p:nvPr/>
          </p:nvSpPr>
          <p:spPr bwMode="auto">
            <a:xfrm>
              <a:off x="3160" y="3653"/>
              <a:ext cx="776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600" dirty="0">
                  <a:solidFill>
                    <a:srgbClr val="FF3300"/>
                  </a:solidFill>
                  <a:latin typeface="Times New Roman" pitchFamily="18" charset="0"/>
                </a:rPr>
                <a:t>(</a:t>
              </a:r>
              <a:r>
                <a:rPr lang="en-US" altLang="en-US" sz="1600" i="1" dirty="0">
                  <a:solidFill>
                    <a:srgbClr val="FF3300"/>
                  </a:solidFill>
                  <a:latin typeface="Times New Roman" pitchFamily="18" charset="0"/>
                </a:rPr>
                <a:t>R</a:t>
              </a:r>
              <a:r>
                <a:rPr lang="en-US" altLang="en-US" sz="1600" dirty="0">
                  <a:solidFill>
                    <a:srgbClr val="FF3300"/>
                  </a:solidFill>
                  <a:latin typeface="Times New Roman" pitchFamily="18" charset="0"/>
                </a:rPr>
                <a:t>-1,</a:t>
              </a:r>
              <a:r>
                <a:rPr lang="en-US" altLang="en-US" sz="1600" i="1" dirty="0">
                  <a:solidFill>
                    <a:srgbClr val="FF3300"/>
                  </a:solidFill>
                  <a:latin typeface="Times New Roman" pitchFamily="18" charset="0"/>
                </a:rPr>
                <a:t>C</a:t>
              </a:r>
              <a:r>
                <a:rPr lang="en-US" altLang="en-US" sz="1600" dirty="0">
                  <a:solidFill>
                    <a:srgbClr val="FF3300"/>
                  </a:solidFill>
                  <a:latin typeface="Times New Roman" pitchFamily="18" charset="0"/>
                </a:rPr>
                <a:t>-1)</a:t>
              </a:r>
              <a:r>
                <a:rPr lang="en-US" altLang="en-US" sz="1600" baseline="-25000" dirty="0">
                  <a:solidFill>
                    <a:srgbClr val="FF3300"/>
                  </a:solidFill>
                </a:rPr>
                <a:t>IN</a:t>
              </a:r>
              <a:endParaRPr lang="en-US" altLang="en-US" sz="1600" dirty="0">
                <a:solidFill>
                  <a:srgbClr val="FF3300"/>
                </a:solidFill>
              </a:endParaRPr>
            </a:p>
          </p:txBody>
        </p:sp>
      </p:grpSp>
      <p:sp>
        <p:nvSpPr>
          <p:cNvPr id="53259" name="Text Box 16"/>
          <p:cNvSpPr txBox="1">
            <a:spLocks noChangeArrowheads="1"/>
          </p:cNvSpPr>
          <p:nvPr/>
        </p:nvSpPr>
        <p:spPr bwMode="auto">
          <a:xfrm>
            <a:off x="381000" y="1715558"/>
            <a:ext cx="665162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Times New Roman" pitchFamily="18" charset="0"/>
              </a:rPr>
              <a:t>If the output is larger than the input,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>
                <a:latin typeface="Times New Roman" pitchFamily="18" charset="0"/>
              </a:rPr>
              <a:t> &lt; </a:t>
            </a:r>
            <a:r>
              <a:rPr lang="en-US" altLang="en-US" sz="1800" i="1" dirty="0">
                <a:latin typeface="Times New Roman" pitchFamily="18" charset="0"/>
              </a:rPr>
              <a:t>R′</a:t>
            </a:r>
            <a:r>
              <a:rPr lang="en-US" altLang="en-US" sz="1800" dirty="0">
                <a:latin typeface="Times New Roman" pitchFamily="18" charset="0"/>
              </a:rPr>
              <a:t> and </a:t>
            </a:r>
            <a:r>
              <a:rPr lang="en-US" altLang="en-US" sz="1800" i="1" dirty="0">
                <a:latin typeface="Times New Roman" pitchFamily="18" charset="0"/>
              </a:rPr>
              <a:t>C</a:t>
            </a:r>
            <a:r>
              <a:rPr lang="en-US" altLang="en-US" sz="1800" dirty="0">
                <a:latin typeface="Times New Roman" pitchFamily="18" charset="0"/>
              </a:rPr>
              <a:t> &lt;</a:t>
            </a:r>
            <a:r>
              <a:rPr lang="en-US" altLang="en-US" sz="1800" i="1" dirty="0">
                <a:latin typeface="Times New Roman" pitchFamily="18" charset="0"/>
              </a:rPr>
              <a:t> C′</a:t>
            </a:r>
            <a:r>
              <a:rPr lang="en-US" altLang="en-US" sz="1800" dirty="0">
                <a:latin typeface="Times New Roman" pitchFamily="18" charset="0"/>
              </a:rPr>
              <a:t>.</a:t>
            </a:r>
            <a:endParaRPr lang="en-US" altLang="en-US" sz="1800" i="1" dirty="0">
              <a:latin typeface="Times New Roman" pitchFamily="18" charset="0"/>
            </a:endParaRPr>
          </a:p>
        </p:txBody>
      </p:sp>
      <p:sp>
        <p:nvSpPr>
          <p:cNvPr id="53260" name="Rectangle 22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dirty="0" smtClean="0"/>
              <a:t>Nearest Neighbor Resampling</a:t>
            </a:r>
          </a:p>
        </p:txBody>
      </p:sp>
      <p:graphicFrame>
        <p:nvGraphicFramePr>
          <p:cNvPr id="5326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847028"/>
              </p:ext>
            </p:extLst>
          </p:nvPr>
        </p:nvGraphicFramePr>
        <p:xfrm>
          <a:off x="381000" y="4773613"/>
          <a:ext cx="327183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70" name="Equation" r:id="rId10" imgW="2108160" imgH="507960" progId="Equation.DSMT4">
                  <p:embed/>
                </p:oleObj>
              </mc:Choice>
              <mc:Fallback>
                <p:oleObj name="Equation" r:id="rId10" imgW="2108160" imgH="5079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773613"/>
                        <a:ext cx="3271838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aphicFrame>
        <p:nvGraphicFramePr>
          <p:cNvPr id="1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808786"/>
              </p:ext>
            </p:extLst>
          </p:nvPr>
        </p:nvGraphicFramePr>
        <p:xfrm>
          <a:off x="381000" y="2200804"/>
          <a:ext cx="50530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71" name="Equation" r:id="rId12" imgW="3162240" imgH="431640" progId="Equation.DSMT4">
                  <p:embed/>
                </p:oleObj>
              </mc:Choice>
              <mc:Fallback>
                <p:oleObj name="Equation" r:id="rId12" imgW="31622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00804"/>
                        <a:ext cx="5053013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2" descr="image_sampling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3957638"/>
            <a:ext cx="2201863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Line 5"/>
          <p:cNvSpPr>
            <a:spLocks noChangeShapeType="1"/>
          </p:cNvSpPr>
          <p:nvPr/>
        </p:nvSpPr>
        <p:spPr bwMode="auto">
          <a:xfrm rot="10800000" flipV="1">
            <a:off x="7135813" y="4965700"/>
            <a:ext cx="554037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7550150" y="4630738"/>
            <a:ext cx="1060450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(</a:t>
            </a:r>
            <a:r>
              <a:rPr lang="en-US" altLang="en-US" sz="1600" i="1">
                <a:solidFill>
                  <a:srgbClr val="FF3300"/>
                </a:solidFill>
                <a:latin typeface="Times New Roman" pitchFamily="18" charset="0"/>
              </a:rPr>
              <a:t>R</a:t>
            </a:r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′,</a:t>
            </a:r>
            <a:r>
              <a:rPr lang="en-US" altLang="en-US" sz="1600" i="1">
                <a:solidFill>
                  <a:srgbClr val="FF3300"/>
                </a:solidFill>
                <a:latin typeface="Times New Roman" pitchFamily="18" charset="0"/>
              </a:rPr>
              <a:t>C</a:t>
            </a:r>
            <a:r>
              <a:rPr lang="en-US" altLang="en-US" sz="1600">
                <a:solidFill>
                  <a:srgbClr val="FF3300"/>
                </a:solidFill>
                <a:latin typeface="Times New Roman" pitchFamily="18" charset="0"/>
              </a:rPr>
              <a:t>′)</a:t>
            </a:r>
            <a:r>
              <a:rPr lang="en-US" altLang="en-US" sz="1600" baseline="-25000">
                <a:solidFill>
                  <a:srgbClr val="FF3300"/>
                </a:solidFill>
              </a:rPr>
              <a:t>OUT</a:t>
            </a:r>
            <a:endParaRPr lang="en-US" altLang="en-US" sz="1600">
              <a:solidFill>
                <a:srgbClr val="FF3300"/>
              </a:solidFill>
            </a:endParaRPr>
          </a:p>
        </p:txBody>
      </p:sp>
      <p:sp>
        <p:nvSpPr>
          <p:cNvPr id="54279" name="Rectangle 24"/>
          <p:cNvSpPr>
            <a:spLocks noGrp="1" noChangeArrowheads="1"/>
          </p:cNvSpPr>
          <p:nvPr>
            <p:ph type="title"/>
          </p:nvPr>
        </p:nvSpPr>
        <p:spPr>
          <a:xfrm>
            <a:off x="381000" y="1068388"/>
            <a:ext cx="5264150" cy="519112"/>
          </a:xfrm>
          <a:noFill/>
        </p:spPr>
        <p:txBody>
          <a:bodyPr>
            <a:spAutoFit/>
          </a:bodyPr>
          <a:lstStyle/>
          <a:p>
            <a:r>
              <a:rPr lang="en-US" altLang="en-US" sz="2800" smtClean="0"/>
              <a:t>Nearest Neighbor Resampling</a:t>
            </a:r>
          </a:p>
        </p:txBody>
      </p:sp>
      <p:grpSp>
        <p:nvGrpSpPr>
          <p:cNvPr id="54287" name="Group 10"/>
          <p:cNvGrpSpPr>
            <a:grpSpLocks/>
          </p:cNvGrpSpPr>
          <p:nvPr/>
        </p:nvGrpSpPr>
        <p:grpSpPr bwMode="auto">
          <a:xfrm>
            <a:off x="7273925" y="5437188"/>
            <a:ext cx="1182688" cy="328612"/>
            <a:chOff x="5040" y="3936"/>
            <a:chExt cx="819" cy="234"/>
          </a:xfrm>
        </p:grpSpPr>
        <p:sp>
          <p:nvSpPr>
            <p:cNvPr id="54291" name="Line 11"/>
            <p:cNvSpPr>
              <a:spLocks noChangeShapeType="1"/>
            </p:cNvSpPr>
            <p:nvPr/>
          </p:nvSpPr>
          <p:spPr bwMode="auto">
            <a:xfrm rot="10800000" flipV="1">
              <a:off x="5040" y="4056"/>
              <a:ext cx="288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4292" name="Text Box 12"/>
            <p:cNvSpPr txBox="1">
              <a:spLocks noChangeArrowheads="1"/>
            </p:cNvSpPr>
            <p:nvPr/>
          </p:nvSpPr>
          <p:spPr bwMode="auto">
            <a:xfrm>
              <a:off x="5321" y="3936"/>
              <a:ext cx="53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(</a:t>
              </a:r>
              <a:r>
                <a:rPr lang="en-US" altLang="en-US" sz="1600" i="1">
                  <a:solidFill>
                    <a:srgbClr val="FF3300"/>
                  </a:solidFill>
                  <a:latin typeface="Times New Roman" pitchFamily="18" charset="0"/>
                </a:rPr>
                <a:t>R</a:t>
              </a:r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,</a:t>
              </a:r>
              <a:r>
                <a:rPr lang="en-US" altLang="en-US" sz="1600" i="1">
                  <a:solidFill>
                    <a:srgbClr val="FF3300"/>
                  </a:solidFill>
                  <a:latin typeface="Times New Roman" pitchFamily="18" charset="0"/>
                </a:rPr>
                <a:t>C</a:t>
              </a:r>
              <a:r>
                <a:rPr lang="en-US" altLang="en-US" sz="1600">
                  <a:solidFill>
                    <a:srgbClr val="FF3300"/>
                  </a:solidFill>
                  <a:latin typeface="Times New Roman" pitchFamily="18" charset="0"/>
                </a:rPr>
                <a:t>)</a:t>
              </a:r>
              <a:r>
                <a:rPr lang="en-US" altLang="en-US" sz="1600" baseline="-25000">
                  <a:solidFill>
                    <a:srgbClr val="FF3300"/>
                  </a:solidFill>
                </a:rPr>
                <a:t>IN</a:t>
              </a:r>
              <a:endParaRPr lang="en-US" altLang="en-US" sz="1600">
                <a:solidFill>
                  <a:srgbClr val="FF3300"/>
                </a:solidFill>
              </a:endParaRPr>
            </a:p>
          </p:txBody>
        </p:sp>
      </p:grpSp>
      <p:grpSp>
        <p:nvGrpSpPr>
          <p:cNvPr id="54288" name="Group 13"/>
          <p:cNvGrpSpPr>
            <a:grpSpLocks/>
          </p:cNvGrpSpPr>
          <p:nvPr/>
        </p:nvGrpSpPr>
        <p:grpSpPr bwMode="auto">
          <a:xfrm>
            <a:off x="4364038" y="4938713"/>
            <a:ext cx="2089150" cy="328612"/>
            <a:chOff x="3160" y="3653"/>
            <a:chExt cx="1448" cy="234"/>
          </a:xfrm>
        </p:grpSpPr>
        <p:sp>
          <p:nvSpPr>
            <p:cNvPr id="54289" name="Line 14"/>
            <p:cNvSpPr>
              <a:spLocks noChangeShapeType="1"/>
            </p:cNvSpPr>
            <p:nvPr/>
          </p:nvSpPr>
          <p:spPr bwMode="auto">
            <a:xfrm flipV="1">
              <a:off x="3984" y="3777"/>
              <a:ext cx="62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3160" y="3653"/>
              <a:ext cx="776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600" dirty="0">
                  <a:solidFill>
                    <a:srgbClr val="FF3300"/>
                  </a:solidFill>
                  <a:latin typeface="Times New Roman" pitchFamily="18" charset="0"/>
                </a:rPr>
                <a:t>(</a:t>
              </a:r>
              <a:r>
                <a:rPr lang="en-US" altLang="en-US" sz="1600" i="1" dirty="0">
                  <a:solidFill>
                    <a:srgbClr val="FF3300"/>
                  </a:solidFill>
                  <a:latin typeface="Times New Roman" pitchFamily="18" charset="0"/>
                </a:rPr>
                <a:t>R</a:t>
              </a:r>
              <a:r>
                <a:rPr lang="en-US" altLang="en-US" sz="1600" dirty="0">
                  <a:solidFill>
                    <a:srgbClr val="FF3300"/>
                  </a:solidFill>
                  <a:latin typeface="Times New Roman" pitchFamily="18" charset="0"/>
                </a:rPr>
                <a:t>-1,</a:t>
              </a:r>
              <a:r>
                <a:rPr lang="en-US" altLang="en-US" sz="1600" i="1" dirty="0">
                  <a:solidFill>
                    <a:srgbClr val="FF3300"/>
                  </a:solidFill>
                  <a:latin typeface="Times New Roman" pitchFamily="18" charset="0"/>
                </a:rPr>
                <a:t>C</a:t>
              </a:r>
              <a:r>
                <a:rPr lang="en-US" altLang="en-US" sz="1600" dirty="0">
                  <a:solidFill>
                    <a:srgbClr val="FF3300"/>
                  </a:solidFill>
                  <a:latin typeface="Times New Roman" pitchFamily="18" charset="0"/>
                </a:rPr>
                <a:t>-1)</a:t>
              </a:r>
              <a:r>
                <a:rPr lang="en-US" altLang="en-US" sz="1600" baseline="-25000" dirty="0">
                  <a:solidFill>
                    <a:srgbClr val="FF3300"/>
                  </a:solidFill>
                </a:rPr>
                <a:t>IN</a:t>
              </a:r>
              <a:endParaRPr lang="en-US" altLang="en-US" sz="1600" dirty="0">
                <a:solidFill>
                  <a:srgbClr val="FF3300"/>
                </a:solidFill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graphicFrame>
        <p:nvGraphicFramePr>
          <p:cNvPr id="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003972"/>
              </p:ext>
            </p:extLst>
          </p:nvPr>
        </p:nvGraphicFramePr>
        <p:xfrm>
          <a:off x="381000" y="2995612"/>
          <a:ext cx="512603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3" name="Equation" r:id="rId4" imgW="3314520" imgH="203040" progId="Equation.DSMT4">
                  <p:embed/>
                </p:oleObj>
              </mc:Choice>
              <mc:Fallback>
                <p:oleObj name="Equation" r:id="rId4" imgW="3314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95612"/>
                        <a:ext cx="5126037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470231"/>
              </p:ext>
            </p:extLst>
          </p:nvPr>
        </p:nvGraphicFramePr>
        <p:xfrm>
          <a:off x="381000" y="3439582"/>
          <a:ext cx="659606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4" name="Equation" r:id="rId6" imgW="4127400" imgH="469800" progId="Equation.DSMT4">
                  <p:embed/>
                </p:oleObj>
              </mc:Choice>
              <mc:Fallback>
                <p:oleObj name="Equation" r:id="rId6" imgW="41274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439582"/>
                        <a:ext cx="6596063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555438"/>
              </p:ext>
            </p:extLst>
          </p:nvPr>
        </p:nvGraphicFramePr>
        <p:xfrm>
          <a:off x="381000" y="4293128"/>
          <a:ext cx="22733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5" name="Equation" r:id="rId8" imgW="1422360" imgH="228600" progId="Equation.DSMT4">
                  <p:embed/>
                </p:oleObj>
              </mc:Choice>
              <mc:Fallback>
                <p:oleObj name="Equation" r:id="rId8" imgW="1422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293128"/>
                        <a:ext cx="22733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16"/>
          <p:cNvSpPr txBox="1">
            <a:spLocks noChangeArrowheads="1"/>
          </p:cNvSpPr>
          <p:nvPr/>
        </p:nvSpPr>
        <p:spPr bwMode="auto">
          <a:xfrm>
            <a:off x="381000" y="1715558"/>
            <a:ext cx="665162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Times New Roman" pitchFamily="18" charset="0"/>
              </a:rPr>
              <a:t>If the output is larger than the input,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>
                <a:latin typeface="Times New Roman" pitchFamily="18" charset="0"/>
              </a:rPr>
              <a:t> &lt; </a:t>
            </a:r>
            <a:r>
              <a:rPr lang="en-US" altLang="en-US" sz="1800" i="1" dirty="0">
                <a:latin typeface="Times New Roman" pitchFamily="18" charset="0"/>
              </a:rPr>
              <a:t>R′</a:t>
            </a:r>
            <a:r>
              <a:rPr lang="en-US" altLang="en-US" sz="1800" dirty="0">
                <a:latin typeface="Times New Roman" pitchFamily="18" charset="0"/>
              </a:rPr>
              <a:t> and </a:t>
            </a:r>
            <a:r>
              <a:rPr lang="en-US" altLang="en-US" sz="1800" i="1" dirty="0">
                <a:latin typeface="Times New Roman" pitchFamily="18" charset="0"/>
              </a:rPr>
              <a:t>C</a:t>
            </a:r>
            <a:r>
              <a:rPr lang="en-US" altLang="en-US" sz="1800" dirty="0">
                <a:latin typeface="Times New Roman" pitchFamily="18" charset="0"/>
              </a:rPr>
              <a:t> &lt;</a:t>
            </a:r>
            <a:r>
              <a:rPr lang="en-US" altLang="en-US" sz="1800" i="1" dirty="0">
                <a:latin typeface="Times New Roman" pitchFamily="18" charset="0"/>
              </a:rPr>
              <a:t> C′</a:t>
            </a:r>
            <a:r>
              <a:rPr lang="en-US" altLang="en-US" sz="1800" dirty="0">
                <a:latin typeface="Times New Roman" pitchFamily="18" charset="0"/>
              </a:rPr>
              <a:t>.</a:t>
            </a:r>
            <a:endParaRPr lang="en-US" altLang="en-US" sz="1800" i="1" dirty="0">
              <a:latin typeface="Times New Roman" pitchFamily="18" charset="0"/>
            </a:endParaRPr>
          </a:p>
        </p:txBody>
      </p:sp>
      <p:graphicFrame>
        <p:nvGraphicFramePr>
          <p:cNvPr id="3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363192"/>
              </p:ext>
            </p:extLst>
          </p:nvPr>
        </p:nvGraphicFramePr>
        <p:xfrm>
          <a:off x="381000" y="4773613"/>
          <a:ext cx="327183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6" name="Equation" r:id="rId10" imgW="2108160" imgH="507960" progId="Equation.DSMT4">
                  <p:embed/>
                </p:oleObj>
              </mc:Choice>
              <mc:Fallback>
                <p:oleObj name="Equation" r:id="rId10" imgW="21081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773613"/>
                        <a:ext cx="3271838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552368"/>
              </p:ext>
            </p:extLst>
          </p:nvPr>
        </p:nvGraphicFramePr>
        <p:xfrm>
          <a:off x="381000" y="2200804"/>
          <a:ext cx="50530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7" name="Equation" r:id="rId12" imgW="3162240" imgH="431640" progId="Equation.DSMT4">
                  <p:embed/>
                </p:oleObj>
              </mc:Choice>
              <mc:Fallback>
                <p:oleObj name="Equation" r:id="rId12" imgW="31622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00804"/>
                        <a:ext cx="5053013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24448"/>
            <a:ext cx="8153400" cy="646896"/>
          </a:xfrm>
        </p:spPr>
        <p:txBody>
          <a:bodyPr>
            <a:spAutoFit/>
          </a:bodyPr>
          <a:lstStyle/>
          <a:p>
            <a:r>
              <a:rPr lang="en-US" altLang="en-US" dirty="0" smtClean="0"/>
              <a:t>Interpolation </a:t>
            </a:r>
          </a:p>
        </p:txBody>
      </p:sp>
      <p:graphicFrame>
        <p:nvGraphicFramePr>
          <p:cNvPr id="106501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49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2" name="Text Box 5"/>
          <p:cNvSpPr txBox="1">
            <a:spLocks noChangeArrowheads="1"/>
          </p:cNvSpPr>
          <p:nvPr/>
        </p:nvSpPr>
        <p:spPr bwMode="auto">
          <a:xfrm>
            <a:off x="379412" y="1638856"/>
            <a:ext cx="8383587" cy="63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</a:rPr>
              <a:t>Assume that an image, </a:t>
            </a:r>
            <a:r>
              <a:rPr lang="en-US" altLang="en-US" sz="1800" b="1" dirty="0" smtClean="0">
                <a:latin typeface="Times New Roman" pitchFamily="18" charset="0"/>
              </a:rPr>
              <a:t>I</a:t>
            </a:r>
            <a:r>
              <a:rPr lang="en-US" altLang="en-US" sz="1800" dirty="0" smtClean="0">
                <a:latin typeface="Times New Roman" pitchFamily="18" charset="0"/>
              </a:rPr>
              <a:t>, is defined on a rectangle in a continuous domain and takes on a continuous range of non-negative values on that domain. That is,</a:t>
            </a:r>
            <a:endParaRPr lang="en-US" altLang="en-US" sz="1800" dirty="0">
              <a:latin typeface="Times New Roman" pitchFamily="18" charset="0"/>
            </a:endParaRPr>
          </a:p>
        </p:txBody>
      </p:sp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415925" y="5565775"/>
            <a:ext cx="8243888" cy="63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</a:rPr>
              <a:t>The polynomial is defined everywhere in the interval [4,5]</a:t>
            </a: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[3,4] so to estimate </a:t>
            </a:r>
            <a:r>
              <a:rPr lang="en-US" altLang="en-US" sz="1800" b="1" dirty="0" smtClean="0">
                <a:latin typeface="Times New Roman" pitchFamily="18" charset="0"/>
              </a:rPr>
              <a:t>I</a:t>
            </a:r>
            <a:r>
              <a:rPr lang="en-US" altLang="en-US" sz="1800" dirty="0" smtClean="0">
                <a:latin typeface="Times New Roman" pitchFamily="18" charset="0"/>
              </a:rPr>
              <a:t>(4.5,3.75), we compute </a:t>
            </a:r>
            <a:r>
              <a:rPr lang="en-US" altLang="en-US" sz="1800" i="1" dirty="0" smtClean="0">
                <a:latin typeface="Times New Roman" pitchFamily="18" charset="0"/>
              </a:rPr>
              <a:t>p</a:t>
            </a:r>
            <a:r>
              <a:rPr lang="en-US" altLang="en-US" sz="1800" dirty="0" smtClean="0">
                <a:latin typeface="Times New Roman" pitchFamily="18" charset="0"/>
              </a:rPr>
              <a:t>(4.5,3.75).</a:t>
            </a: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650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175131"/>
              </p:ext>
            </p:extLst>
          </p:nvPr>
        </p:nvGraphicFramePr>
        <p:xfrm>
          <a:off x="1609725" y="2324100"/>
          <a:ext cx="592296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0" name="Equation" r:id="rId5" imgW="3733560" imgH="253800" progId="Equation.DSMT4">
                  <p:embed/>
                </p:oleObj>
              </mc:Choice>
              <mc:Fallback>
                <p:oleObj name="Equation" r:id="rId5" imgW="3733560" imgH="253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2324100"/>
                        <a:ext cx="592296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81000" y="2763162"/>
            <a:ext cx="8383587" cy="63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</a:rPr>
              <a:t>Also assume that we know the values of </a:t>
            </a:r>
            <a:r>
              <a:rPr lang="en-US" altLang="en-US" sz="1800" b="1" dirty="0" smtClean="0">
                <a:latin typeface="Times New Roman" pitchFamily="18" charset="0"/>
              </a:rPr>
              <a:t>I</a:t>
            </a:r>
            <a:r>
              <a:rPr lang="en-US" altLang="en-US" sz="1800" dirty="0" smtClean="0">
                <a:latin typeface="Times New Roman" pitchFamily="18" charset="0"/>
              </a:rPr>
              <a:t> only on an evenly spaced grid of discrete points in the domain. That is, we know</a:t>
            </a:r>
            <a:endParaRPr lang="en-US" altLang="en-US" sz="1800" dirty="0">
              <a:latin typeface="Times New Roman" pitchFamily="18" charset="0"/>
            </a:endParaRPr>
          </a:p>
        </p:txBody>
      </p:sp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822849"/>
              </p:ext>
            </p:extLst>
          </p:nvPr>
        </p:nvGraphicFramePr>
        <p:xfrm>
          <a:off x="2525713" y="3457575"/>
          <a:ext cx="40894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1" name="Equation" r:id="rId7" imgW="2577960" imgH="241200" progId="Equation.DSMT4">
                  <p:embed/>
                </p:oleObj>
              </mc:Choice>
              <mc:Fallback>
                <p:oleObj name="Equation" r:id="rId7" imgW="2577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3" y="3457575"/>
                        <a:ext cx="408940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79413" y="3887468"/>
            <a:ext cx="8459787" cy="119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</a:rPr>
              <a:t>Unknown values can be estimated through </a:t>
            </a:r>
            <a:r>
              <a:rPr lang="en-US" altLang="en-US" sz="1800" i="1" dirty="0" smtClean="0">
                <a:latin typeface="Times New Roman" pitchFamily="18" charset="0"/>
              </a:rPr>
              <a:t>interpolation</a:t>
            </a:r>
            <a:r>
              <a:rPr lang="en-US" altLang="en-US" sz="1800" dirty="0" smtClean="0">
                <a:latin typeface="Times New Roman" pitchFamily="18" charset="0"/>
              </a:rPr>
              <a:t>. Most methods of interpolation fit a 2-D polynomial to the known points surrounding the unknown point, then use its value at the unknown point.  For example, if we want to know </a:t>
            </a:r>
            <a:r>
              <a:rPr lang="en-US" altLang="en-US" sz="1800" b="1" dirty="0" smtClean="0">
                <a:latin typeface="Times New Roman" pitchFamily="18" charset="0"/>
              </a:rPr>
              <a:t>I</a:t>
            </a:r>
            <a:r>
              <a:rPr lang="en-US" altLang="en-US" sz="1800" dirty="0" smtClean="0">
                <a:latin typeface="Times New Roman" pitchFamily="18" charset="0"/>
              </a:rPr>
              <a:t> at subpixel location, (4.5,3.75) we would find a polynomial, </a:t>
            </a:r>
            <a:r>
              <a:rPr lang="en-US" altLang="en-US" sz="1800" i="1" dirty="0" smtClean="0">
                <a:latin typeface="Times New Roman" pitchFamily="18" charset="0"/>
              </a:rPr>
              <a:t>p</a:t>
            </a:r>
            <a:r>
              <a:rPr lang="en-US" altLang="en-US" sz="1800" dirty="0" smtClean="0">
                <a:latin typeface="Times New Roman" pitchFamily="18" charset="0"/>
              </a:rPr>
              <a:t>, such that</a:t>
            </a:r>
            <a:endParaRPr lang="en-US" altLang="en-US" sz="1800" i="1" dirty="0">
              <a:latin typeface="Times New Roman" pitchFamily="18" charset="0"/>
            </a:endParaRPr>
          </a:p>
        </p:txBody>
      </p:sp>
      <p:graphicFrame>
        <p:nvGraphicFramePr>
          <p:cNvPr id="1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47909"/>
              </p:ext>
            </p:extLst>
          </p:nvPr>
        </p:nvGraphicFramePr>
        <p:xfrm>
          <a:off x="1035050" y="5135563"/>
          <a:ext cx="70770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2" name="Equation" r:id="rId9" imgW="4457520" imgH="241200" progId="Equation.DSMT4">
                  <p:embed/>
                </p:oleObj>
              </mc:Choice>
              <mc:Fallback>
                <p:oleObj name="Equation" r:id="rId9" imgW="4457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5135563"/>
                        <a:ext cx="70770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24448"/>
            <a:ext cx="8153400" cy="646896"/>
          </a:xfrm>
        </p:spPr>
        <p:txBody>
          <a:bodyPr>
            <a:spAutoFit/>
          </a:bodyPr>
          <a:lstStyle/>
          <a:p>
            <a:r>
              <a:rPr lang="en-US" altLang="en-US" dirty="0" smtClean="0"/>
              <a:t>Interpolation </a:t>
            </a:r>
          </a:p>
        </p:txBody>
      </p:sp>
      <p:graphicFrame>
        <p:nvGraphicFramePr>
          <p:cNvPr id="106501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4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2" name="Text Box 5"/>
          <p:cNvSpPr txBox="1">
            <a:spLocks noChangeArrowheads="1"/>
          </p:cNvSpPr>
          <p:nvPr/>
        </p:nvSpPr>
        <p:spPr bwMode="auto">
          <a:xfrm>
            <a:off x="379412" y="1638856"/>
            <a:ext cx="8383587" cy="63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</a:rPr>
              <a:t>Assume that an image, </a:t>
            </a:r>
            <a:r>
              <a:rPr lang="en-US" altLang="en-US" sz="1800" b="1" dirty="0" smtClean="0">
                <a:latin typeface="Times New Roman" pitchFamily="18" charset="0"/>
              </a:rPr>
              <a:t>I</a:t>
            </a:r>
            <a:r>
              <a:rPr lang="en-US" altLang="en-US" sz="1800" dirty="0" smtClean="0">
                <a:latin typeface="Times New Roman" pitchFamily="18" charset="0"/>
              </a:rPr>
              <a:t>, is defined on a rectangle in a continuous domain and takes on a continuous range of non-negative values on that domain. That is,</a:t>
            </a:r>
            <a:endParaRPr lang="en-US" altLang="en-US" sz="1800" dirty="0">
              <a:latin typeface="Times New Roman" pitchFamily="18" charset="0"/>
            </a:endParaRPr>
          </a:p>
        </p:txBody>
      </p:sp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415925" y="5565775"/>
            <a:ext cx="8243888" cy="63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</a:rPr>
              <a:t>The polynomial is defined everywhere in the interval [4,5]</a:t>
            </a: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[3,4] so to estimate </a:t>
            </a:r>
            <a:r>
              <a:rPr lang="en-US" altLang="en-US" sz="1800" b="1" dirty="0" smtClean="0">
                <a:latin typeface="Times New Roman" pitchFamily="18" charset="0"/>
              </a:rPr>
              <a:t>I</a:t>
            </a:r>
            <a:r>
              <a:rPr lang="en-US" altLang="en-US" sz="1800" dirty="0" smtClean="0">
                <a:latin typeface="Times New Roman" pitchFamily="18" charset="0"/>
              </a:rPr>
              <a:t>(4.5,3.75), we compute </a:t>
            </a:r>
            <a:r>
              <a:rPr lang="en-US" altLang="en-US" sz="1800" i="1" dirty="0" smtClean="0">
                <a:latin typeface="Times New Roman" pitchFamily="18" charset="0"/>
              </a:rPr>
              <a:t>p</a:t>
            </a:r>
            <a:r>
              <a:rPr lang="en-US" altLang="en-US" sz="1800" dirty="0" smtClean="0">
                <a:latin typeface="Times New Roman" pitchFamily="18" charset="0"/>
              </a:rPr>
              <a:t>(4.5,3.75).</a:t>
            </a: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650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175131"/>
              </p:ext>
            </p:extLst>
          </p:nvPr>
        </p:nvGraphicFramePr>
        <p:xfrm>
          <a:off x="1609725" y="2324100"/>
          <a:ext cx="592296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5" name="Equation" r:id="rId5" imgW="3733560" imgH="253800" progId="Equation.DSMT4">
                  <p:embed/>
                </p:oleObj>
              </mc:Choice>
              <mc:Fallback>
                <p:oleObj name="Equation" r:id="rId5" imgW="3733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2324100"/>
                        <a:ext cx="592296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81000" y="2763162"/>
            <a:ext cx="8383587" cy="63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</a:rPr>
              <a:t>Also assume that we know the values of </a:t>
            </a:r>
            <a:r>
              <a:rPr lang="en-US" altLang="en-US" sz="1800" b="1" dirty="0" smtClean="0">
                <a:latin typeface="Times New Roman" pitchFamily="18" charset="0"/>
              </a:rPr>
              <a:t>I</a:t>
            </a:r>
            <a:r>
              <a:rPr lang="en-US" altLang="en-US" sz="1800" dirty="0" smtClean="0">
                <a:latin typeface="Times New Roman" pitchFamily="18" charset="0"/>
              </a:rPr>
              <a:t> only on an evenly spaced grid of discrete points in the domain. That is, we know</a:t>
            </a:r>
            <a:endParaRPr lang="en-US" altLang="en-US" sz="1800" dirty="0">
              <a:latin typeface="Times New Roman" pitchFamily="18" charset="0"/>
            </a:endParaRPr>
          </a:p>
        </p:txBody>
      </p:sp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822849"/>
              </p:ext>
            </p:extLst>
          </p:nvPr>
        </p:nvGraphicFramePr>
        <p:xfrm>
          <a:off x="2525713" y="3457575"/>
          <a:ext cx="40894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6" name="Equation" r:id="rId7" imgW="2577960" imgH="241200" progId="Equation.DSMT4">
                  <p:embed/>
                </p:oleObj>
              </mc:Choice>
              <mc:Fallback>
                <p:oleObj name="Equation" r:id="rId7" imgW="2577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3" y="3457575"/>
                        <a:ext cx="408940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79413" y="3887468"/>
            <a:ext cx="8459787" cy="119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</a:rPr>
              <a:t>Unknown values can be estimated through </a:t>
            </a:r>
            <a:r>
              <a:rPr lang="en-US" altLang="en-US" sz="1800" i="1" dirty="0" smtClean="0">
                <a:latin typeface="Times New Roman" pitchFamily="18" charset="0"/>
              </a:rPr>
              <a:t>interpolation</a:t>
            </a:r>
            <a:r>
              <a:rPr lang="en-US" altLang="en-US" sz="1800" dirty="0" smtClean="0">
                <a:latin typeface="Times New Roman" pitchFamily="18" charset="0"/>
              </a:rPr>
              <a:t>. Most methods of interpolation fit a 2-D polynomial to the known points surrounding the unknown point, then use its value at the unknown point.  For example, if we want to know </a:t>
            </a:r>
            <a:r>
              <a:rPr lang="en-US" altLang="en-US" sz="1800" b="1" dirty="0" smtClean="0">
                <a:latin typeface="Times New Roman" pitchFamily="18" charset="0"/>
              </a:rPr>
              <a:t>I</a:t>
            </a:r>
            <a:r>
              <a:rPr lang="en-US" altLang="en-US" sz="1800" dirty="0" smtClean="0">
                <a:latin typeface="Times New Roman" pitchFamily="18" charset="0"/>
              </a:rPr>
              <a:t> at subpixel location, (4.5,3.75) we would find a polynomial, </a:t>
            </a:r>
            <a:r>
              <a:rPr lang="en-US" altLang="en-US" sz="1800" i="1" dirty="0" smtClean="0">
                <a:latin typeface="Times New Roman" pitchFamily="18" charset="0"/>
              </a:rPr>
              <a:t>p</a:t>
            </a:r>
            <a:r>
              <a:rPr lang="en-US" altLang="en-US" sz="1800" dirty="0" smtClean="0">
                <a:latin typeface="Times New Roman" pitchFamily="18" charset="0"/>
              </a:rPr>
              <a:t>, such that</a:t>
            </a:r>
            <a:endParaRPr lang="en-US" altLang="en-US" sz="1800" i="1" dirty="0">
              <a:latin typeface="Times New Roman" pitchFamily="18" charset="0"/>
            </a:endParaRPr>
          </a:p>
        </p:txBody>
      </p:sp>
      <p:graphicFrame>
        <p:nvGraphicFramePr>
          <p:cNvPr id="1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47909"/>
              </p:ext>
            </p:extLst>
          </p:nvPr>
        </p:nvGraphicFramePr>
        <p:xfrm>
          <a:off x="1035050" y="5135563"/>
          <a:ext cx="70770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7" name="Equation" r:id="rId9" imgW="4457520" imgH="241200" progId="Equation.DSMT4">
                  <p:embed/>
                </p:oleObj>
              </mc:Choice>
              <mc:Fallback>
                <p:oleObj name="Equation" r:id="rId9" imgW="4457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5135563"/>
                        <a:ext cx="707707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18" y="1667431"/>
            <a:ext cx="7680976" cy="40995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6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105775" cy="723900"/>
          </a:xfrm>
          <a:noFill/>
        </p:spPr>
        <p:txBody>
          <a:bodyPr lIns="92053" tIns="46028" rIns="92053" bIns="46028"/>
          <a:lstStyle/>
          <a:p>
            <a:r>
              <a:rPr lang="en-US" altLang="en-US" sz="3200" smtClean="0"/>
              <a:t>Enlarging Images: Replication vs. Interpolation</a:t>
            </a:r>
          </a:p>
        </p:txBody>
      </p:sp>
      <p:sp>
        <p:nvSpPr>
          <p:cNvPr id="55309" name="Text Box 4"/>
          <p:cNvSpPr txBox="1">
            <a:spLocks noChangeArrowheads="1"/>
          </p:cNvSpPr>
          <p:nvPr/>
        </p:nvSpPr>
        <p:spPr bwMode="auto">
          <a:xfrm>
            <a:off x="1524000" y="3867150"/>
            <a:ext cx="2216150" cy="13144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1" dirty="0">
                <a:latin typeface="Comic Sans MS" pitchFamily="66" charset="0"/>
              </a:rPr>
              <a:t>Pixel replication</a:t>
            </a:r>
            <a:r>
              <a:rPr lang="en-US" altLang="en-US" sz="1600" dirty="0">
                <a:latin typeface="Comic Sans MS" pitchFamily="66" charset="0"/>
              </a:rPr>
              <a:t>  produces a “jagged” result since each individual square pixel is made larger.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01813" y="2387600"/>
            <a:ext cx="1662113" cy="806450"/>
            <a:chOff x="1801813" y="2387600"/>
            <a:chExt cx="1662113" cy="806450"/>
          </a:xfrm>
        </p:grpSpPr>
        <p:pic>
          <p:nvPicPr>
            <p:cNvPr id="55311" name="Picture 6" descr="resize test 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663" y="2387600"/>
              <a:ext cx="830263" cy="806450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800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12" name="Picture 7" descr="resize test 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813" y="2690813"/>
              <a:ext cx="207963" cy="201613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800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5313" name="AutoShape 8"/>
            <p:cNvCxnSpPr>
              <a:cxnSpLocks noChangeShapeType="1"/>
              <a:stCxn id="55312" idx="3"/>
              <a:endCxn id="55311" idx="1"/>
            </p:cNvCxnSpPr>
            <p:nvPr/>
          </p:nvCxnSpPr>
          <p:spPr bwMode="auto">
            <a:xfrm>
              <a:off x="2009776" y="2790825"/>
              <a:ext cx="623888" cy="0"/>
            </a:xfrm>
            <a:prstGeom prst="straightConnector1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368925" y="2387600"/>
            <a:ext cx="1593850" cy="806450"/>
            <a:chOff x="5368925" y="2387600"/>
            <a:chExt cx="1593850" cy="806450"/>
          </a:xfrm>
        </p:grpSpPr>
        <p:pic>
          <p:nvPicPr>
            <p:cNvPr id="55306" name="Picture 11" descr="resize test 0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925" y="2387600"/>
              <a:ext cx="831850" cy="806450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800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7" name="Picture 12" descr="resize test 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925" y="2690813"/>
              <a:ext cx="207963" cy="201613"/>
            </a:xfrm>
            <a:prstGeom prst="rect">
              <a:avLst/>
            </a:prstGeom>
            <a:noFill/>
            <a:ln>
              <a:noFill/>
            </a:ln>
            <a:effectLst>
              <a:outerShdw blurRad="63500" dist="50800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5308" name="AutoShape 13"/>
            <p:cNvCxnSpPr>
              <a:cxnSpLocks noChangeShapeType="1"/>
              <a:stCxn id="55307" idx="3"/>
              <a:endCxn id="55306" idx="1"/>
            </p:cNvCxnSpPr>
            <p:nvPr/>
          </p:nvCxnSpPr>
          <p:spPr bwMode="auto">
            <a:xfrm>
              <a:off x="5576888" y="2790825"/>
              <a:ext cx="554038" cy="0"/>
            </a:xfrm>
            <a:prstGeom prst="straightConnector1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5305" name="Text Box 14"/>
          <p:cNvSpPr txBox="1">
            <a:spLocks noChangeArrowheads="1"/>
          </p:cNvSpPr>
          <p:nvPr/>
        </p:nvSpPr>
        <p:spPr bwMode="auto">
          <a:xfrm>
            <a:off x="4641850" y="3867150"/>
            <a:ext cx="3048000" cy="13144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b="1">
                <a:latin typeface="Comic Sans MS" pitchFamily="66" charset="0"/>
              </a:rPr>
              <a:t>Bilinear interpolation</a:t>
            </a:r>
            <a:r>
              <a:rPr lang="en-US" altLang="en-US" sz="1600">
                <a:latin typeface="Comic Sans MS" pitchFamily="66" charset="0"/>
              </a:rPr>
              <a:t>  creates new pixels that have values intermediate between the originals.  The result is smoother but blurry.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2" descr="resize test 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2219325"/>
            <a:ext cx="3325813" cy="32273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3" descr="resize test 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19325"/>
            <a:ext cx="3327400" cy="32273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Rectangle 4"/>
          <p:cNvSpPr>
            <a:spLocks noChangeArrowheads="1"/>
          </p:cNvSpPr>
          <p:nvPr/>
        </p:nvSpPr>
        <p:spPr bwMode="auto">
          <a:xfrm>
            <a:off x="2324100" y="3414713"/>
            <a:ext cx="585788" cy="560387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6327" name="Line 5"/>
          <p:cNvSpPr>
            <a:spLocks noChangeShapeType="1"/>
          </p:cNvSpPr>
          <p:nvPr/>
        </p:nvSpPr>
        <p:spPr bwMode="auto">
          <a:xfrm flipV="1">
            <a:off x="2909888" y="2219325"/>
            <a:ext cx="2078037" cy="11922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8" name="Line 6"/>
          <p:cNvSpPr>
            <a:spLocks noChangeShapeType="1"/>
          </p:cNvSpPr>
          <p:nvPr/>
        </p:nvSpPr>
        <p:spPr bwMode="auto">
          <a:xfrm>
            <a:off x="2909888" y="3970338"/>
            <a:ext cx="2078037" cy="14763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9" name="Rectangle 7"/>
          <p:cNvSpPr>
            <a:spLocks noGrp="1" noChangeArrowheads="1"/>
          </p:cNvSpPr>
          <p:nvPr>
            <p:ph type="title"/>
          </p:nvPr>
        </p:nvSpPr>
        <p:spPr>
          <a:xfrm>
            <a:off x="415925" y="1066800"/>
            <a:ext cx="8382000" cy="723900"/>
          </a:xfrm>
          <a:noFill/>
        </p:spPr>
        <p:txBody>
          <a:bodyPr lIns="92053" tIns="46028" rIns="92053" bIns="46028"/>
          <a:lstStyle/>
          <a:p>
            <a:r>
              <a:rPr lang="en-US" altLang="en-US" sz="3200" smtClean="0"/>
              <a:t>Pixel Replication</a:t>
            </a:r>
          </a:p>
        </p:txBody>
      </p:sp>
      <p:sp>
        <p:nvSpPr>
          <p:cNvPr id="56330" name="Text Box 8"/>
          <p:cNvSpPr txBox="1">
            <a:spLocks noChangeArrowheads="1"/>
          </p:cNvSpPr>
          <p:nvPr/>
        </p:nvSpPr>
        <p:spPr bwMode="auto">
          <a:xfrm>
            <a:off x="3657600" y="5715000"/>
            <a:ext cx="4654550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1600">
                <a:latin typeface="Comic Sans MS" pitchFamily="66" charset="0"/>
              </a:rPr>
              <a:t>Small square pixels become large square pixels. </a:t>
            </a:r>
          </a:p>
        </p:txBody>
      </p:sp>
      <p:sp>
        <p:nvSpPr>
          <p:cNvPr id="56331" name="Text Box 9"/>
          <p:cNvSpPr txBox="1">
            <a:spLocks noChangeArrowheads="1"/>
          </p:cNvSpPr>
          <p:nvPr/>
        </p:nvSpPr>
        <p:spPr bwMode="auto">
          <a:xfrm>
            <a:off x="4987925" y="1612900"/>
            <a:ext cx="3324225" cy="306388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400" dirty="0">
                <a:latin typeface="Comic Sans MS" pitchFamily="66" charset="0"/>
              </a:rPr>
              <a:t>Red dots mark original pixel values.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9906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Reducing Images Through Pixel Decimation</a:t>
            </a:r>
          </a:p>
        </p:txBody>
      </p:sp>
      <p:pic>
        <p:nvPicPr>
          <p:cNvPr id="9221" name="Picture 3" descr="downsamp_test_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1905000"/>
            <a:ext cx="1662112" cy="16144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4" descr="downsamp_test_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5402263"/>
            <a:ext cx="415925" cy="40322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Rectangle 5"/>
          <p:cNvSpPr>
            <a:spLocks noChangeArrowheads="1"/>
          </p:cNvSpPr>
          <p:nvPr/>
        </p:nvSpPr>
        <p:spPr bwMode="auto">
          <a:xfrm>
            <a:off x="1316038" y="1905000"/>
            <a:ext cx="485775" cy="471488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9224" name="Line 6"/>
          <p:cNvSpPr>
            <a:spLocks noChangeShapeType="1"/>
          </p:cNvSpPr>
          <p:nvPr/>
        </p:nvSpPr>
        <p:spPr bwMode="auto">
          <a:xfrm>
            <a:off x="1316038" y="1905000"/>
            <a:ext cx="3255962" cy="4032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5" name="Line 7"/>
          <p:cNvSpPr>
            <a:spLocks noChangeShapeType="1"/>
          </p:cNvSpPr>
          <p:nvPr/>
        </p:nvSpPr>
        <p:spPr bwMode="auto">
          <a:xfrm>
            <a:off x="1801813" y="1905000"/>
            <a:ext cx="6164262" cy="4032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6" name="Line 8"/>
          <p:cNvSpPr>
            <a:spLocks noChangeShapeType="1"/>
          </p:cNvSpPr>
          <p:nvPr/>
        </p:nvSpPr>
        <p:spPr bwMode="auto">
          <a:xfrm>
            <a:off x="1316038" y="2376488"/>
            <a:ext cx="3255962" cy="322738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7" name="Line 9"/>
          <p:cNvSpPr>
            <a:spLocks noChangeShapeType="1"/>
          </p:cNvSpPr>
          <p:nvPr/>
        </p:nvSpPr>
        <p:spPr bwMode="auto">
          <a:xfrm>
            <a:off x="1801813" y="2376488"/>
            <a:ext cx="6164262" cy="322738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8" name="Line 10"/>
          <p:cNvSpPr>
            <a:spLocks noChangeShapeType="1"/>
          </p:cNvSpPr>
          <p:nvPr/>
        </p:nvSpPr>
        <p:spPr bwMode="auto">
          <a:xfrm>
            <a:off x="1454150" y="3519488"/>
            <a:ext cx="0" cy="1882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9" name="Text Box 11"/>
          <p:cNvSpPr txBox="1">
            <a:spLocks noChangeArrowheads="1"/>
          </p:cNvSpPr>
          <p:nvPr/>
        </p:nvSpPr>
        <p:spPr bwMode="auto">
          <a:xfrm>
            <a:off x="1316038" y="3830638"/>
            <a:ext cx="1177925" cy="1169539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Example: </a:t>
            </a:r>
          </a:p>
          <a:p>
            <a:r>
              <a:rPr lang="en-US" altLang="en-US" dirty="0"/>
              <a:t>decimate this image 4x to get this image.</a:t>
            </a:r>
          </a:p>
        </p:txBody>
      </p:sp>
      <p:pic>
        <p:nvPicPr>
          <p:cNvPr id="9230" name="Picture 12" descr="downsamp_test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8225"/>
            <a:ext cx="3430588" cy="33305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1" name="Text Box 13"/>
          <p:cNvSpPr txBox="1">
            <a:spLocks noChangeArrowheads="1"/>
          </p:cNvSpPr>
          <p:nvPr/>
        </p:nvSpPr>
        <p:spPr bwMode="auto">
          <a:xfrm>
            <a:off x="6650038" y="4795838"/>
            <a:ext cx="1662112" cy="11906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>
                <a:latin typeface="Comic Sans MS" pitchFamily="66" charset="0"/>
              </a:rPr>
              <a:t>Zoom in on a section for a closer look at the process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2" descr="resize test 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19325"/>
            <a:ext cx="3327400" cy="32273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3" descr="resize test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2219325"/>
            <a:ext cx="3325813" cy="32273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Rectangle 4"/>
          <p:cNvSpPr>
            <a:spLocks noChangeArrowheads="1"/>
          </p:cNvSpPr>
          <p:nvPr/>
        </p:nvSpPr>
        <p:spPr bwMode="auto">
          <a:xfrm>
            <a:off x="2324100" y="3414713"/>
            <a:ext cx="585788" cy="560387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7351" name="Line 5"/>
          <p:cNvSpPr>
            <a:spLocks noChangeShapeType="1"/>
          </p:cNvSpPr>
          <p:nvPr/>
        </p:nvSpPr>
        <p:spPr bwMode="auto">
          <a:xfrm flipV="1">
            <a:off x="2909888" y="2219325"/>
            <a:ext cx="2078037" cy="11922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2" name="Line 6"/>
          <p:cNvSpPr>
            <a:spLocks noChangeShapeType="1"/>
          </p:cNvSpPr>
          <p:nvPr/>
        </p:nvSpPr>
        <p:spPr bwMode="auto">
          <a:xfrm>
            <a:off x="2909888" y="3970338"/>
            <a:ext cx="2078037" cy="14763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3" name="Rectangle 7"/>
          <p:cNvSpPr>
            <a:spLocks noGrp="1" noChangeArrowheads="1"/>
          </p:cNvSpPr>
          <p:nvPr>
            <p:ph type="title"/>
          </p:nvPr>
        </p:nvSpPr>
        <p:spPr>
          <a:xfrm>
            <a:off x="415925" y="1066800"/>
            <a:ext cx="8382000" cy="723900"/>
          </a:xfrm>
          <a:noFill/>
        </p:spPr>
        <p:txBody>
          <a:bodyPr lIns="92053" tIns="46028" rIns="92053" bIns="46028"/>
          <a:lstStyle/>
          <a:p>
            <a:r>
              <a:rPr lang="en-US" altLang="en-US" sz="3200" smtClean="0"/>
              <a:t>Bilinear Interpolation</a:t>
            </a:r>
          </a:p>
        </p:txBody>
      </p:sp>
      <p:sp>
        <p:nvSpPr>
          <p:cNvPr id="57354" name="Text Box 8"/>
          <p:cNvSpPr txBox="1">
            <a:spLocks noChangeArrowheads="1"/>
          </p:cNvSpPr>
          <p:nvPr/>
        </p:nvSpPr>
        <p:spPr bwMode="auto">
          <a:xfrm>
            <a:off x="2424113" y="5715000"/>
            <a:ext cx="5888037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Intermediate locations are filled with intermediate values. </a:t>
            </a:r>
          </a:p>
        </p:txBody>
      </p:sp>
      <p:sp>
        <p:nvSpPr>
          <p:cNvPr id="57355" name="Text Box 9"/>
          <p:cNvSpPr txBox="1">
            <a:spLocks noChangeArrowheads="1"/>
          </p:cNvSpPr>
          <p:nvPr/>
        </p:nvSpPr>
        <p:spPr bwMode="auto">
          <a:xfrm>
            <a:off x="4987925" y="1612900"/>
            <a:ext cx="3324225" cy="306388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Red dots mark original pixel values.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23160"/>
            <a:ext cx="8153400" cy="646896"/>
          </a:xfrm>
        </p:spPr>
        <p:txBody>
          <a:bodyPr>
            <a:spAutoFit/>
          </a:bodyPr>
          <a:lstStyle/>
          <a:p>
            <a:r>
              <a:rPr lang="en-US" altLang="en-US" dirty="0" smtClean="0"/>
              <a:t>Bilinear Interpolation </a:t>
            </a:r>
          </a:p>
        </p:txBody>
      </p:sp>
      <p:graphicFrame>
        <p:nvGraphicFramePr>
          <p:cNvPr id="106501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47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2" name="Text Box 5"/>
          <p:cNvSpPr txBox="1">
            <a:spLocks noChangeArrowheads="1"/>
          </p:cNvSpPr>
          <p:nvPr/>
        </p:nvSpPr>
        <p:spPr bwMode="auto">
          <a:xfrm>
            <a:off x="379412" y="1610793"/>
            <a:ext cx="8383587" cy="63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</a:rPr>
              <a:t>Bilinear interpolation uses a first-order polynomial – a plane – to estimate a subpixel value.  A bilinear polynomial is defined by </a:t>
            </a:r>
            <a:endParaRPr lang="en-US" altLang="en-US" sz="1800" dirty="0">
              <a:latin typeface="Times New Roman" pitchFamily="18" charset="0"/>
            </a:endParaRPr>
          </a:p>
        </p:txBody>
      </p:sp>
      <p:graphicFrame>
        <p:nvGraphicFramePr>
          <p:cNvPr id="10650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151886"/>
              </p:ext>
            </p:extLst>
          </p:nvPr>
        </p:nvGraphicFramePr>
        <p:xfrm>
          <a:off x="3190875" y="2288387"/>
          <a:ext cx="27622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48" name="Equation" r:id="rId5" imgW="1841400" imgH="228600" progId="Equation.DSMT4">
                  <p:embed/>
                </p:oleObj>
              </mc:Choice>
              <mc:Fallback>
                <p:oleObj name="Equation" r:id="rId5" imgW="1841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2288387"/>
                        <a:ext cx="27622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81000" y="2672024"/>
            <a:ext cx="8383587" cy="63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Times New Roman" pitchFamily="18" charset="0"/>
              </a:rPr>
              <a:t>If </a:t>
            </a:r>
            <a:r>
              <a:rPr lang="en-US" altLang="en-US" sz="1800" i="1" dirty="0" err="1" smtClean="0">
                <a:latin typeface="Times New Roman" pitchFamily="18" charset="0"/>
              </a:rPr>
              <a:t>r</a:t>
            </a:r>
            <a:r>
              <a:rPr lang="en-US" altLang="en-US" sz="1800" i="1" baseline="-25000" dirty="0" err="1" smtClean="0">
                <a:latin typeface="Times New Roman" pitchFamily="18" charset="0"/>
              </a:rPr>
              <a:t>f</a:t>
            </a:r>
            <a:r>
              <a:rPr lang="en-US" altLang="en-US" sz="1800" dirty="0" smtClean="0">
                <a:latin typeface="Times New Roman" pitchFamily="18" charset="0"/>
              </a:rPr>
              <a:t> </a:t>
            </a:r>
            <a:r>
              <a:rPr lang="en-US" altLang="en-US" sz="1800" dirty="0">
                <a:latin typeface="Times New Roman" pitchFamily="18" charset="0"/>
              </a:rPr>
              <a:t>and </a:t>
            </a:r>
            <a:r>
              <a:rPr lang="en-US" altLang="en-US" sz="1800" i="1" dirty="0" err="1" smtClean="0">
                <a:latin typeface="Times New Roman" pitchFamily="18" charset="0"/>
              </a:rPr>
              <a:t>c</a:t>
            </a:r>
            <a:r>
              <a:rPr lang="en-US" altLang="en-US" sz="1800" i="1" baseline="-25000" dirty="0" err="1" smtClean="0">
                <a:latin typeface="Times New Roman" pitchFamily="18" charset="0"/>
              </a:rPr>
              <a:t>f</a:t>
            </a:r>
            <a:r>
              <a:rPr lang="en-US" altLang="en-US" sz="1800" dirty="0" smtClean="0">
                <a:latin typeface="Times New Roman" pitchFamily="18" charset="0"/>
              </a:rPr>
              <a:t> </a:t>
            </a:r>
            <a:r>
              <a:rPr lang="en-US" altLang="en-US" sz="1800" dirty="0">
                <a:latin typeface="Times New Roman" pitchFamily="18" charset="0"/>
              </a:rPr>
              <a:t>are non </a:t>
            </a:r>
            <a:r>
              <a:rPr lang="en-US" altLang="en-US" sz="1800" dirty="0" smtClean="0">
                <a:latin typeface="Times New Roman" pitchFamily="18" charset="0"/>
              </a:rPr>
              <a:t>integers and we know </a:t>
            </a:r>
            <a:r>
              <a:rPr lang="en-US" altLang="en-US" sz="1800" b="1" dirty="0" smtClean="0">
                <a:latin typeface="Times New Roman" pitchFamily="18" charset="0"/>
              </a:rPr>
              <a:t>I</a:t>
            </a:r>
            <a:r>
              <a:rPr lang="en-US" altLang="en-US" sz="1800" dirty="0" smtClean="0">
                <a:latin typeface="Times New Roman" pitchFamily="18" charset="0"/>
              </a:rPr>
              <a:t> at integer locations, we estimate </a:t>
            </a:r>
            <a:r>
              <a:rPr lang="en-US" altLang="en-US" sz="1800" b="1" dirty="0" smtClean="0">
                <a:latin typeface="Times New Roman" pitchFamily="18" charset="0"/>
              </a:rPr>
              <a:t>I</a:t>
            </a:r>
            <a:r>
              <a:rPr lang="en-US" altLang="en-US" sz="1800" dirty="0" smtClean="0">
                <a:latin typeface="Times New Roman" pitchFamily="18" charset="0"/>
              </a:rPr>
              <a:t>(</a:t>
            </a:r>
            <a:r>
              <a:rPr lang="en-US" altLang="en-US" sz="1800" i="1" dirty="0" err="1" smtClean="0">
                <a:latin typeface="Times New Roman" pitchFamily="18" charset="0"/>
              </a:rPr>
              <a:t>r</a:t>
            </a:r>
            <a:r>
              <a:rPr lang="en-US" altLang="en-US" sz="1800" i="1" baseline="-25000" dirty="0" err="1" smtClean="0">
                <a:latin typeface="Times New Roman" pitchFamily="18" charset="0"/>
              </a:rPr>
              <a:t>f</a:t>
            </a:r>
            <a:r>
              <a:rPr lang="en-US" altLang="en-US" sz="1800" i="1" dirty="0" smtClean="0">
                <a:latin typeface="Times New Roman" pitchFamily="18" charset="0"/>
              </a:rPr>
              <a:t> </a:t>
            </a:r>
            <a:r>
              <a:rPr lang="en-US" altLang="en-US" sz="1800" dirty="0" smtClean="0">
                <a:latin typeface="Times New Roman" pitchFamily="18" charset="0"/>
              </a:rPr>
              <a:t>, </a:t>
            </a:r>
            <a:r>
              <a:rPr lang="en-US" altLang="en-US" sz="1800" i="1" dirty="0" err="1" smtClean="0">
                <a:latin typeface="Times New Roman" pitchFamily="18" charset="0"/>
              </a:rPr>
              <a:t>c</a:t>
            </a:r>
            <a:r>
              <a:rPr lang="en-US" altLang="en-US" sz="1800" i="1" baseline="-25000" dirty="0" err="1" smtClean="0">
                <a:latin typeface="Times New Roman" pitchFamily="18" charset="0"/>
              </a:rPr>
              <a:t>f</a:t>
            </a:r>
            <a:r>
              <a:rPr lang="en-US" altLang="en-US" sz="1800" i="1" baseline="-25000" dirty="0" smtClean="0">
                <a:latin typeface="Times New Roman" pitchFamily="18" charset="0"/>
              </a:rPr>
              <a:t> </a:t>
            </a:r>
            <a:r>
              <a:rPr lang="en-US" altLang="en-US" sz="1800" dirty="0" smtClean="0">
                <a:latin typeface="Times New Roman" pitchFamily="18" charset="0"/>
              </a:rPr>
              <a:t>) as  </a:t>
            </a:r>
            <a:r>
              <a:rPr lang="en-US" altLang="en-US" sz="1800" i="1" dirty="0" err="1" smtClean="0">
                <a:latin typeface="Times New Roman" pitchFamily="18" charset="0"/>
              </a:rPr>
              <a:t>p</a:t>
            </a:r>
            <a:r>
              <a:rPr lang="en-US" altLang="en-US" sz="1800" baseline="-25000" dirty="0" err="1" smtClean="0">
                <a:latin typeface="Times New Roman" pitchFamily="18" charset="0"/>
              </a:rPr>
              <a:t>bilin</a:t>
            </a:r>
            <a:r>
              <a:rPr lang="en-US" altLang="en-US" sz="1800" dirty="0" smtClean="0">
                <a:latin typeface="Times New Roman" pitchFamily="18" charset="0"/>
              </a:rPr>
              <a:t>(</a:t>
            </a:r>
            <a:r>
              <a:rPr lang="en-US" altLang="en-US" sz="1600" dirty="0" smtClean="0">
                <a:latin typeface="Times New Roman" pitchFamily="18" charset="0"/>
                <a:sym typeface="Symbol" panose="05050102010706020507" pitchFamily="18" charset="2"/>
              </a:rPr>
              <a:t></a:t>
            </a:r>
            <a:r>
              <a:rPr lang="en-US" altLang="en-US" sz="1800" i="1" dirty="0" smtClean="0">
                <a:latin typeface="Times New Roman" pitchFamily="18" charset="0"/>
              </a:rPr>
              <a:t>r</a:t>
            </a:r>
            <a:r>
              <a:rPr lang="en-US" altLang="en-US" sz="1800" dirty="0" smtClean="0">
                <a:latin typeface="Times New Roman" pitchFamily="18" charset="0"/>
              </a:rPr>
              <a:t>, </a:t>
            </a:r>
            <a:r>
              <a:rPr lang="en-US" altLang="en-US" sz="1600" dirty="0">
                <a:latin typeface="Times New Roman" pitchFamily="18" charset="0"/>
                <a:sym typeface="Symbol" panose="05050102010706020507" pitchFamily="18" charset="2"/>
              </a:rPr>
              <a:t></a:t>
            </a:r>
            <a:r>
              <a:rPr lang="en-US" altLang="en-US" sz="1800" i="1" dirty="0" smtClean="0">
                <a:latin typeface="Times New Roman" pitchFamily="18" charset="0"/>
              </a:rPr>
              <a:t>c</a:t>
            </a:r>
            <a:r>
              <a:rPr lang="en-US" altLang="en-US" sz="1800" dirty="0" smtClean="0">
                <a:latin typeface="Times New Roman" pitchFamily="18" charset="0"/>
              </a:rPr>
              <a:t>) with </a:t>
            </a:r>
            <a:r>
              <a:rPr lang="en-US" altLang="en-US" sz="1600" dirty="0">
                <a:latin typeface="Times New Roman" pitchFamily="18" charset="0"/>
                <a:sym typeface="Symbol" panose="05050102010706020507" pitchFamily="18" charset="2"/>
              </a:rPr>
              <a:t></a:t>
            </a:r>
            <a:r>
              <a:rPr lang="en-US" altLang="en-US" sz="1800" i="1" dirty="0" smtClean="0">
                <a:latin typeface="Times New Roman" pitchFamily="18" charset="0"/>
              </a:rPr>
              <a:t>r</a:t>
            </a:r>
            <a:r>
              <a:rPr lang="en-US" altLang="en-US" sz="1800" i="1" baseline="-25000" dirty="0" smtClean="0">
                <a:latin typeface="Times New Roman" pitchFamily="18" charset="0"/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= </a:t>
            </a:r>
            <a:r>
              <a:rPr lang="en-US" altLang="en-US" sz="1800" i="1" dirty="0" err="1" smtClean="0">
                <a:latin typeface="Times New Roman" pitchFamily="18" charset="0"/>
                <a:sym typeface="Symbol" panose="05050102010706020507" pitchFamily="18" charset="2"/>
              </a:rPr>
              <a:t>r</a:t>
            </a:r>
            <a:r>
              <a:rPr lang="en-US" altLang="en-US" sz="18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f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 - </a:t>
            </a:r>
            <a:r>
              <a:rPr lang="en-US" altLang="en-US" sz="1800" i="1" dirty="0" smtClean="0">
                <a:latin typeface="Times New Roman" pitchFamily="18" charset="0"/>
                <a:sym typeface="Symbol" panose="05050102010706020507" pitchFamily="18" charset="2"/>
              </a:rPr>
              <a:t>r</a:t>
            </a:r>
            <a:r>
              <a:rPr lang="en-US" altLang="en-US" sz="1800" baseline="-25000" dirty="0" smtClean="0">
                <a:latin typeface="Times New Roman" pitchFamily="18" charset="0"/>
                <a:sym typeface="Symbol" panose="05050102010706020507" pitchFamily="18" charset="2"/>
              </a:rPr>
              <a:t>0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 and </a:t>
            </a:r>
            <a:r>
              <a:rPr lang="en-US" altLang="en-US" sz="1600" dirty="0">
                <a:latin typeface="Times New Roman" pitchFamily="18" charset="0"/>
                <a:sym typeface="Symbol" panose="05050102010706020507" pitchFamily="18" charset="2"/>
              </a:rPr>
              <a:t></a:t>
            </a:r>
            <a:r>
              <a:rPr lang="en-US" altLang="en-US" sz="1800" i="1" dirty="0" smtClean="0">
                <a:latin typeface="Times New Roman" pitchFamily="18" charset="0"/>
              </a:rPr>
              <a:t>c</a:t>
            </a:r>
            <a:r>
              <a:rPr lang="en-US" altLang="en-US" sz="1800" i="1" baseline="-25000" dirty="0" smtClean="0">
                <a:latin typeface="Times New Roman" pitchFamily="18" charset="0"/>
                <a:sym typeface="Symbol" panose="05050102010706020507" pitchFamily="18" charset="2"/>
              </a:rPr>
              <a:t>  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= </a:t>
            </a:r>
            <a:r>
              <a:rPr lang="en-US" altLang="en-US" sz="1800" i="1" dirty="0" err="1" smtClean="0">
                <a:latin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18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f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 - </a:t>
            </a:r>
            <a:r>
              <a:rPr lang="en-US" altLang="en-US" sz="1800" i="1" dirty="0" smtClean="0">
                <a:latin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1800" baseline="-25000" dirty="0" smtClean="0">
                <a:latin typeface="Times New Roman" pitchFamily="18" charset="0"/>
                <a:sym typeface="Symbol" panose="05050102010706020507" pitchFamily="18" charset="2"/>
              </a:rPr>
              <a:t>0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 where </a:t>
            </a:r>
            <a:r>
              <a:rPr lang="en-US" altLang="en-US" sz="1800" i="1" dirty="0" smtClean="0">
                <a:latin typeface="Times New Roman" pitchFamily="18" charset="0"/>
                <a:sym typeface="Symbol" panose="05050102010706020507" pitchFamily="18" charset="2"/>
              </a:rPr>
              <a:t>r</a:t>
            </a:r>
            <a:r>
              <a:rPr lang="en-US" altLang="en-US" sz="1800" baseline="-25000" dirty="0" smtClean="0">
                <a:latin typeface="Times New Roman" pitchFamily="18" charset="0"/>
                <a:sym typeface="Symbol" panose="05050102010706020507" pitchFamily="18" charset="2"/>
              </a:rPr>
              <a:t>0 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=  </a:t>
            </a:r>
            <a:r>
              <a:rPr lang="en-US" altLang="en-US" sz="1800" i="1" dirty="0" err="1" smtClean="0">
                <a:latin typeface="Times New Roman" pitchFamily="18" charset="0"/>
                <a:sym typeface="Symbol" panose="05050102010706020507" pitchFamily="18" charset="2"/>
              </a:rPr>
              <a:t>r</a:t>
            </a:r>
            <a:r>
              <a:rPr lang="en-US" altLang="en-US" sz="18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f</a:t>
            </a:r>
            <a:r>
              <a:rPr lang="en-US" altLang="en-US" sz="1800" i="1" baseline="-25000" dirty="0" smtClean="0">
                <a:latin typeface="Times New Roman" pitchFamily="18" charset="0"/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</a:t>
            </a:r>
            <a:r>
              <a:rPr lang="en-US" altLang="en-US" sz="1800" dirty="0" smtClean="0">
                <a:latin typeface="Times New Roman" pitchFamily="18" charset="0"/>
              </a:rPr>
              <a:t> and </a:t>
            </a:r>
            <a:r>
              <a:rPr lang="en-US" altLang="en-US" sz="1800" i="1" dirty="0" smtClean="0">
                <a:latin typeface="Times New Roman" pitchFamily="18" charset="0"/>
              </a:rPr>
              <a:t>c</a:t>
            </a:r>
            <a:r>
              <a:rPr lang="en-US" altLang="en-US" sz="1800" baseline="-25000" dirty="0" smtClean="0">
                <a:latin typeface="Times New Roman" pitchFamily="18" charset="0"/>
              </a:rPr>
              <a:t>0 </a:t>
            </a:r>
            <a:r>
              <a:rPr lang="en-US" altLang="en-US" sz="1800" dirty="0" smtClean="0">
                <a:latin typeface="Times New Roman" pitchFamily="18" charset="0"/>
              </a:rPr>
              <a:t> =  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</a:t>
            </a:r>
            <a:r>
              <a:rPr lang="en-US" altLang="en-US" sz="1800" i="1" dirty="0" err="1" smtClean="0">
                <a:latin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1800" i="1" baseline="-25000" dirty="0" err="1" smtClean="0">
                <a:latin typeface="Times New Roman" pitchFamily="18" charset="0"/>
                <a:sym typeface="Symbol" panose="05050102010706020507" pitchFamily="18" charset="2"/>
              </a:rPr>
              <a:t>f</a:t>
            </a:r>
            <a:r>
              <a:rPr lang="en-US" altLang="en-US" sz="1800" i="1" baseline="-25000" dirty="0" smtClean="0">
                <a:latin typeface="Times New Roman" pitchFamily="18" charset="0"/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. Then</a:t>
            </a:r>
            <a:endParaRPr lang="en-US" altLang="en-US" sz="1800" i="1" dirty="0">
              <a:latin typeface="Times New Roman" pitchFamily="18" charset="0"/>
            </a:endParaRPr>
          </a:p>
        </p:txBody>
      </p:sp>
      <p:graphicFrame>
        <p:nvGraphicFramePr>
          <p:cNvPr id="1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501835"/>
              </p:ext>
            </p:extLst>
          </p:nvPr>
        </p:nvGraphicFramePr>
        <p:xfrm>
          <a:off x="1323975" y="3349618"/>
          <a:ext cx="649605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49" name="Equation" r:id="rId7" imgW="4330440" imgH="1104840" progId="Equation.DSMT4">
                  <p:embed/>
                </p:oleObj>
              </mc:Choice>
              <mc:Fallback>
                <p:oleObj name="Equation" r:id="rId7" imgW="4330440" imgH="1104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3349618"/>
                        <a:ext cx="6496050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521537"/>
              </p:ext>
            </p:extLst>
          </p:nvPr>
        </p:nvGraphicFramePr>
        <p:xfrm>
          <a:off x="1323975" y="5448300"/>
          <a:ext cx="64960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50" name="Equation" r:id="rId9" imgW="4330440" imgH="507960" progId="Equation.DSMT4">
                  <p:embed/>
                </p:oleObj>
              </mc:Choice>
              <mc:Fallback>
                <p:oleObj name="Equation" r:id="rId9" imgW="433044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5448300"/>
                        <a:ext cx="649605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381000" y="5047705"/>
            <a:ext cx="8383587" cy="35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 smtClean="0">
                <a:latin typeface="Times New Roman" pitchFamily="18" charset="0"/>
              </a:rPr>
              <a:t>Therefore, the coefficients are </a:t>
            </a:r>
            <a:endParaRPr lang="en-US" altLang="en-US" sz="1800" i="1" dirty="0"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2"/>
          <p:cNvSpPr>
            <a:spLocks noChangeArrowheads="1"/>
          </p:cNvSpPr>
          <p:nvPr/>
        </p:nvSpPr>
        <p:spPr bwMode="auto">
          <a:xfrm>
            <a:off x="4953000" y="2209800"/>
            <a:ext cx="3581400" cy="342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035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23925"/>
            <a:ext cx="8153400" cy="574675"/>
          </a:xfrm>
        </p:spPr>
        <p:txBody>
          <a:bodyPr>
            <a:spAutoFit/>
          </a:bodyPr>
          <a:lstStyle/>
          <a:p>
            <a:r>
              <a:rPr lang="en-US" altLang="en-US" sz="2800" dirty="0" smtClean="0"/>
              <a:t>Resampling Through Bilinear Interpolation </a:t>
            </a:r>
          </a:p>
        </p:txBody>
      </p:sp>
      <p:sp>
        <p:nvSpPr>
          <p:cNvPr id="100358" name="Text Box 4"/>
          <p:cNvSpPr txBox="1">
            <a:spLocks noChangeArrowheads="1"/>
          </p:cNvSpPr>
          <p:nvPr/>
        </p:nvSpPr>
        <p:spPr bwMode="auto">
          <a:xfrm>
            <a:off x="387350" y="1565804"/>
            <a:ext cx="3879850" cy="92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Times New Roman" pitchFamily="18" charset="0"/>
              </a:rPr>
              <a:t>Let </a:t>
            </a:r>
            <a:r>
              <a:rPr lang="en-US" altLang="en-US" sz="1800" b="1" dirty="0">
                <a:latin typeface="Times New Roman" pitchFamily="18" charset="0"/>
              </a:rPr>
              <a:t>I</a:t>
            </a:r>
            <a:r>
              <a:rPr lang="en-US" altLang="en-US" sz="1800" dirty="0">
                <a:latin typeface="Times New Roman" pitchFamily="18" charset="0"/>
              </a:rPr>
              <a:t> be an </a:t>
            </a:r>
            <a:r>
              <a:rPr lang="en-US" altLang="en-US" sz="1800" i="1" dirty="0">
                <a:latin typeface="Times New Roman" pitchFamily="18" charset="0"/>
              </a:rPr>
              <a:t>R </a:t>
            </a:r>
            <a:r>
              <a:rPr lang="en-US" altLang="en-US" sz="1800" dirty="0">
                <a:latin typeface="Times New Roman" pitchFamily="18" charset="0"/>
                <a:sym typeface="Symbol" pitchFamily="82" charset="2"/>
              </a:rPr>
              <a:t></a:t>
            </a:r>
            <a:r>
              <a:rPr lang="en-US" altLang="en-US" sz="1800" i="1" dirty="0">
                <a:latin typeface="Times New Roman" pitchFamily="18" charset="0"/>
              </a:rPr>
              <a:t> C</a:t>
            </a:r>
            <a:r>
              <a:rPr lang="en-US" altLang="en-US" sz="1800" dirty="0">
                <a:latin typeface="Times New Roman" pitchFamily="18" charset="0"/>
              </a:rPr>
              <a:t> image.</a:t>
            </a:r>
            <a:endParaRPr lang="en-US" altLang="en-US" sz="1800" i="1" dirty="0">
              <a:latin typeface="Times New Roman" pitchFamily="18" charset="0"/>
            </a:endParaRPr>
          </a:p>
          <a:p>
            <a:pPr algn="l"/>
            <a:r>
              <a:rPr lang="en-US" altLang="en-US" sz="1800" dirty="0">
                <a:latin typeface="Times New Roman" pitchFamily="18" charset="0"/>
              </a:rPr>
              <a:t>We want to resize </a:t>
            </a:r>
            <a:r>
              <a:rPr lang="en-US" altLang="en-US" sz="1800" b="1" dirty="0">
                <a:latin typeface="Times New Roman" pitchFamily="18" charset="0"/>
              </a:rPr>
              <a:t>I</a:t>
            </a:r>
            <a:r>
              <a:rPr lang="en-US" altLang="en-US" sz="1800" dirty="0">
                <a:latin typeface="Times New Roman" pitchFamily="18" charset="0"/>
              </a:rPr>
              <a:t> to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>
                <a:latin typeface="Times New Roman" pitchFamily="18" charset="0"/>
              </a:rPr>
              <a:t>′</a:t>
            </a:r>
            <a:r>
              <a:rPr lang="en-US" altLang="en-US" sz="1800" i="1" dirty="0">
                <a:latin typeface="Times New Roman" pitchFamily="18" charset="0"/>
              </a:rPr>
              <a:t> </a:t>
            </a:r>
            <a:r>
              <a:rPr lang="en-US" altLang="en-US" sz="1800" dirty="0">
                <a:latin typeface="Times New Roman" pitchFamily="18" charset="0"/>
                <a:sym typeface="Symbol" pitchFamily="82" charset="2"/>
              </a:rPr>
              <a:t></a:t>
            </a:r>
            <a:r>
              <a:rPr lang="en-US" altLang="en-US" sz="1800" i="1" dirty="0">
                <a:latin typeface="Times New Roman" pitchFamily="18" charset="0"/>
              </a:rPr>
              <a:t> C</a:t>
            </a:r>
            <a:r>
              <a:rPr lang="en-US" altLang="en-US" sz="1800" dirty="0" smtClean="0">
                <a:latin typeface="Times New Roman" pitchFamily="18" charset="0"/>
              </a:rPr>
              <a:t>′ to make  </a:t>
            </a:r>
            <a:endParaRPr lang="en-US" altLang="en-US" sz="1800" dirty="0">
              <a:latin typeface="Times New Roman" pitchFamily="18" charset="0"/>
            </a:endParaRPr>
          </a:p>
          <a:p>
            <a:pPr algn="l"/>
            <a:r>
              <a:rPr lang="en-US" altLang="en-US" sz="1800" dirty="0" smtClean="0">
                <a:latin typeface="Times New Roman" pitchFamily="18" charset="0"/>
              </a:rPr>
              <a:t>a new </a:t>
            </a:r>
            <a:r>
              <a:rPr lang="en-US" altLang="en-US" sz="1800" dirty="0">
                <a:latin typeface="Times New Roman" pitchFamily="18" charset="0"/>
              </a:rPr>
              <a:t>image </a:t>
            </a:r>
            <a:r>
              <a:rPr lang="en-US" altLang="en-US" sz="1800" b="1" dirty="0" smtClean="0">
                <a:latin typeface="Times New Roman" pitchFamily="18" charset="0"/>
              </a:rPr>
              <a:t>J</a:t>
            </a:r>
            <a:r>
              <a:rPr lang="en-US" altLang="en-US" sz="1800" dirty="0" smtClean="0">
                <a:latin typeface="Times New Roman" pitchFamily="18" charset="0"/>
              </a:rPr>
              <a:t> with pixel locs (</a:t>
            </a:r>
            <a:r>
              <a:rPr lang="en-US" altLang="en-US" sz="1800" i="1" dirty="0" err="1" smtClean="0">
                <a:latin typeface="Times New Roman" pitchFamily="18" charset="0"/>
              </a:rPr>
              <a:t>r</a:t>
            </a:r>
            <a:r>
              <a:rPr lang="en-US" altLang="en-US" sz="1800" dirty="0" err="1" smtClean="0">
                <a:latin typeface="Times New Roman" pitchFamily="18" charset="0"/>
                <a:sym typeface="Symbol" panose="05050102010706020507" pitchFamily="18" charset="2"/>
              </a:rPr>
              <a:t>,</a:t>
            </a:r>
            <a:r>
              <a:rPr lang="en-US" altLang="en-US" sz="1800" i="1" dirty="0" err="1" smtClean="0">
                <a:latin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).</a:t>
            </a:r>
            <a:endParaRPr lang="en-US" altLang="en-US" sz="1800" dirty="0">
              <a:latin typeface="Times New Roman" pitchFamily="18" charset="0"/>
            </a:endParaRPr>
          </a:p>
        </p:txBody>
      </p:sp>
      <p:graphicFrame>
        <p:nvGraphicFramePr>
          <p:cNvPr id="100359" name="Object 5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55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77825" y="4724400"/>
            <a:ext cx="3509963" cy="1430338"/>
            <a:chOff x="387350" y="4518025"/>
            <a:chExt cx="3509963" cy="1430338"/>
          </a:xfrm>
        </p:grpSpPr>
        <p:graphicFrame>
          <p:nvGraphicFramePr>
            <p:cNvPr id="10036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4044403"/>
                </p:ext>
              </p:extLst>
            </p:nvPr>
          </p:nvGraphicFramePr>
          <p:xfrm>
            <a:off x="1077913" y="4562475"/>
            <a:ext cx="2819400" cy="1385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356" name="Equation" r:id="rId5" imgW="2120760" imgH="1041120" progId="Equation.DSMT4">
                    <p:embed/>
                  </p:oleObj>
                </mc:Choice>
                <mc:Fallback>
                  <p:oleObj name="Equation" r:id="rId5" imgW="2120760" imgH="104112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7913" y="4562475"/>
                          <a:ext cx="2819400" cy="1385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361" name="Text Box 7"/>
            <p:cNvSpPr txBox="1">
              <a:spLocks noChangeArrowheads="1"/>
            </p:cNvSpPr>
            <p:nvPr/>
          </p:nvSpPr>
          <p:spPr bwMode="auto">
            <a:xfrm>
              <a:off x="387350" y="4518025"/>
              <a:ext cx="660400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 dirty="0">
                  <a:latin typeface="Times New Roman" pitchFamily="18" charset="0"/>
                </a:rPr>
                <a:t>Then</a:t>
              </a:r>
            </a:p>
          </p:txBody>
        </p:sp>
      </p:grpSp>
      <p:graphicFrame>
        <p:nvGraphicFramePr>
          <p:cNvPr id="10036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61437"/>
              </p:ext>
            </p:extLst>
          </p:nvPr>
        </p:nvGraphicFramePr>
        <p:xfrm>
          <a:off x="434975" y="2557463"/>
          <a:ext cx="333216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57" name="Equation" r:id="rId7" imgW="2095200" imgH="228600" progId="Equation.DSMT4">
                  <p:embed/>
                </p:oleObj>
              </mc:Choice>
              <mc:Fallback>
                <p:oleObj name="Equation" r:id="rId7" imgW="2095200" imgH="2286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2557463"/>
                        <a:ext cx="3332162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854623"/>
              </p:ext>
            </p:extLst>
          </p:nvPr>
        </p:nvGraphicFramePr>
        <p:xfrm>
          <a:off x="434975" y="3808413"/>
          <a:ext cx="29273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58" name="Equation" r:id="rId9" imgW="1841400" imgH="279360" progId="Equation.DSMT4">
                  <p:embed/>
                </p:oleObj>
              </mc:Choice>
              <mc:Fallback>
                <p:oleObj name="Equation" r:id="rId9" imgW="1841400" imgH="27936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808413"/>
                        <a:ext cx="29273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700726"/>
              </p:ext>
            </p:extLst>
          </p:nvPr>
        </p:nvGraphicFramePr>
        <p:xfrm>
          <a:off x="434975" y="4287838"/>
          <a:ext cx="32226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59" name="Equation" r:id="rId11" imgW="2044440" imgH="241200" progId="Equation.DSMT4">
                  <p:embed/>
                </p:oleObj>
              </mc:Choice>
              <mc:Fallback>
                <p:oleObj name="Equation" r:id="rId11" imgW="2044440" imgH="2412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4287838"/>
                        <a:ext cx="32226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763123"/>
              </p:ext>
            </p:extLst>
          </p:nvPr>
        </p:nvGraphicFramePr>
        <p:xfrm>
          <a:off x="434975" y="2995613"/>
          <a:ext cx="337185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60" name="Equation" r:id="rId13" imgW="2120760" imgH="482400" progId="Equation.DSMT4">
                  <p:embed/>
                </p:oleObj>
              </mc:Choice>
              <mc:Fallback>
                <p:oleObj name="Equation" r:id="rId13" imgW="2120760" imgH="4824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2995613"/>
                        <a:ext cx="337185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6" name="Rectangle 34"/>
          <p:cNvSpPr>
            <a:spLocks noChangeArrowheads="1"/>
          </p:cNvSpPr>
          <p:nvPr/>
        </p:nvSpPr>
        <p:spPr bwMode="auto">
          <a:xfrm>
            <a:off x="7065963" y="4168775"/>
            <a:ext cx="554037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100369" name="Group 3"/>
          <p:cNvGrpSpPr>
            <a:grpSpLocks/>
          </p:cNvGrpSpPr>
          <p:nvPr/>
        </p:nvGrpSpPr>
        <p:grpSpPr bwMode="auto">
          <a:xfrm>
            <a:off x="4979989" y="2276475"/>
            <a:ext cx="3443288" cy="3290887"/>
            <a:chOff x="4979341" y="2275892"/>
            <a:chExt cx="3444702" cy="3291868"/>
          </a:xfrm>
        </p:grpSpPr>
        <p:grpSp>
          <p:nvGrpSpPr>
            <p:cNvPr id="100370" name="Group 8"/>
            <p:cNvGrpSpPr>
              <a:grpSpLocks/>
            </p:cNvGrpSpPr>
            <p:nvPr/>
          </p:nvGrpSpPr>
          <p:grpSpPr bwMode="auto">
            <a:xfrm>
              <a:off x="5067300" y="2439988"/>
              <a:ext cx="3352800" cy="3121025"/>
              <a:chOff x="3168" y="1441"/>
              <a:chExt cx="2112" cy="1966"/>
            </a:xfrm>
          </p:grpSpPr>
          <p:sp>
            <p:nvSpPr>
              <p:cNvPr id="100375" name="Rectangle 9"/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1440" cy="13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376" name="Rectangle 10"/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864" cy="91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377" name="Rectangle 11"/>
              <p:cNvSpPr>
                <a:spLocks noChangeArrowheads="1"/>
              </p:cNvSpPr>
              <p:nvPr/>
            </p:nvSpPr>
            <p:spPr bwMode="auto">
              <a:xfrm>
                <a:off x="3368" y="1633"/>
                <a:ext cx="192" cy="192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378" name="Rectangle 12"/>
              <p:cNvSpPr>
                <a:spLocks noChangeArrowheads="1"/>
              </p:cNvSpPr>
              <p:nvPr/>
            </p:nvSpPr>
            <p:spPr bwMode="auto">
              <a:xfrm>
                <a:off x="4788" y="1633"/>
                <a:ext cx="192" cy="192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379" name="Rectangle 13"/>
              <p:cNvSpPr>
                <a:spLocks noChangeArrowheads="1"/>
              </p:cNvSpPr>
              <p:nvPr/>
            </p:nvSpPr>
            <p:spPr bwMode="auto">
              <a:xfrm>
                <a:off x="4788" y="3025"/>
                <a:ext cx="192" cy="192"/>
              </a:xfrm>
              <a:prstGeom prst="rect">
                <a:avLst/>
              </a:prstGeom>
              <a:solidFill>
                <a:srgbClr val="B2B2B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380" name="Rectangle 14"/>
              <p:cNvSpPr>
                <a:spLocks noChangeArrowheads="1"/>
              </p:cNvSpPr>
              <p:nvPr/>
            </p:nvSpPr>
            <p:spPr bwMode="auto">
              <a:xfrm>
                <a:off x="3368" y="3025"/>
                <a:ext cx="192" cy="192"/>
              </a:xfrm>
              <a:prstGeom prst="rect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381" name="Rectangle 15"/>
              <p:cNvSpPr>
                <a:spLocks noChangeArrowheads="1"/>
              </p:cNvSpPr>
              <p:nvPr/>
            </p:nvSpPr>
            <p:spPr bwMode="auto">
              <a:xfrm>
                <a:off x="4224" y="2545"/>
                <a:ext cx="192" cy="192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graphicFrame>
            <p:nvGraphicFramePr>
              <p:cNvPr id="100382" name="Object 16"/>
              <p:cNvGraphicFramePr>
                <a:graphicFrameLocks noChangeAspect="1"/>
              </p:cNvGraphicFramePr>
              <p:nvPr/>
            </p:nvGraphicFramePr>
            <p:xfrm>
              <a:off x="3265" y="1441"/>
              <a:ext cx="399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361" name="Equation" r:id="rId15" imgW="634725" imgH="304668" progId="Equation.3">
                      <p:embed/>
                    </p:oleObj>
                  </mc:Choice>
                  <mc:Fallback>
                    <p:oleObj name="Equation" r:id="rId15" imgW="634725" imgH="304668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5" y="1441"/>
                            <a:ext cx="399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83" name="Object 17"/>
              <p:cNvGraphicFramePr>
                <a:graphicFrameLocks noChangeAspect="1"/>
              </p:cNvGraphicFramePr>
              <p:nvPr/>
            </p:nvGraphicFramePr>
            <p:xfrm>
              <a:off x="3168" y="3216"/>
              <a:ext cx="592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362" name="Equation" r:id="rId17" imgW="939392" imgH="304668" progId="Equation.3">
                      <p:embed/>
                    </p:oleObj>
                  </mc:Choice>
                  <mc:Fallback>
                    <p:oleObj name="Equation" r:id="rId17" imgW="939392" imgH="304668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8" y="3216"/>
                            <a:ext cx="592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84" name="Object 18"/>
              <p:cNvGraphicFramePr>
                <a:graphicFrameLocks noChangeAspect="1"/>
              </p:cNvGraphicFramePr>
              <p:nvPr/>
            </p:nvGraphicFramePr>
            <p:xfrm>
              <a:off x="4588" y="1441"/>
              <a:ext cx="592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363" name="Equation" r:id="rId19" imgW="939392" imgH="304668" progId="Equation.3">
                      <p:embed/>
                    </p:oleObj>
                  </mc:Choice>
                  <mc:Fallback>
                    <p:oleObj name="Equation" r:id="rId19" imgW="939392" imgH="304668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88" y="1441"/>
                            <a:ext cx="592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85" name="Object 19"/>
              <p:cNvGraphicFramePr>
                <a:graphicFrameLocks noChangeAspect="1"/>
              </p:cNvGraphicFramePr>
              <p:nvPr/>
            </p:nvGraphicFramePr>
            <p:xfrm>
              <a:off x="4488" y="3216"/>
              <a:ext cx="792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364" name="Equation" r:id="rId21" imgW="1256755" imgH="304668" progId="Equation.3">
                      <p:embed/>
                    </p:oleObj>
                  </mc:Choice>
                  <mc:Fallback>
                    <p:oleObj name="Equation" r:id="rId21" imgW="1256755" imgH="304668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88" y="3216"/>
                            <a:ext cx="792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86" name="Object 20"/>
              <p:cNvGraphicFramePr>
                <a:graphicFrameLocks noChangeAspect="1"/>
              </p:cNvGraphicFramePr>
              <p:nvPr/>
            </p:nvGraphicFramePr>
            <p:xfrm>
              <a:off x="3712" y="2784"/>
              <a:ext cx="464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365" name="Equation" r:id="rId23" imgW="736280" imgH="304668" progId="Equation.3">
                      <p:embed/>
                    </p:oleObj>
                  </mc:Choice>
                  <mc:Fallback>
                    <p:oleObj name="Equation" r:id="rId23" imgW="736280" imgH="304668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12" y="2784"/>
                            <a:ext cx="464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87" name="Object 21"/>
              <p:cNvGraphicFramePr>
                <a:graphicFrameLocks noChangeAspect="1"/>
              </p:cNvGraphicFramePr>
              <p:nvPr/>
            </p:nvGraphicFramePr>
            <p:xfrm>
              <a:off x="4368" y="1968"/>
              <a:ext cx="472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366" name="Equation" r:id="rId25" imgW="748975" imgH="304668" progId="Equation.3">
                      <p:embed/>
                    </p:oleObj>
                  </mc:Choice>
                  <mc:Fallback>
                    <p:oleObj name="Equation" r:id="rId25" imgW="748975" imgH="304668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1968"/>
                            <a:ext cx="472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88" name="Object 22"/>
              <p:cNvGraphicFramePr>
                <a:graphicFrameLocks noChangeAspect="1"/>
              </p:cNvGraphicFramePr>
              <p:nvPr/>
            </p:nvGraphicFramePr>
            <p:xfrm>
              <a:off x="3529" y="2124"/>
              <a:ext cx="167" cy="1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367" name="Equation" r:id="rId27" imgW="266469" imgH="190335" progId="Equation.3">
                      <p:embed/>
                    </p:oleObj>
                  </mc:Choice>
                  <mc:Fallback>
                    <p:oleObj name="Equation" r:id="rId27" imgW="266469" imgH="190335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9" y="2124"/>
                            <a:ext cx="167" cy="1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89" name="Object 23"/>
              <p:cNvGraphicFramePr>
                <a:graphicFrameLocks noChangeAspect="1"/>
              </p:cNvGraphicFramePr>
              <p:nvPr/>
            </p:nvGraphicFramePr>
            <p:xfrm>
              <a:off x="3800" y="1841"/>
              <a:ext cx="176" cy="1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368" name="Equation" r:id="rId29" imgW="279279" imgH="203112" progId="Equation.3">
                      <p:embed/>
                    </p:oleObj>
                  </mc:Choice>
                  <mc:Fallback>
                    <p:oleObj name="Equation" r:id="rId29" imgW="279279" imgH="203112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00" y="1841"/>
                            <a:ext cx="176" cy="1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0390" name="Line 24"/>
              <p:cNvSpPr>
                <a:spLocks noChangeShapeType="1"/>
              </p:cNvSpPr>
              <p:nvPr/>
            </p:nvSpPr>
            <p:spPr bwMode="auto">
              <a:xfrm>
                <a:off x="3456" y="196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391" name="Line 25"/>
              <p:cNvSpPr>
                <a:spLocks noChangeShapeType="1"/>
              </p:cNvSpPr>
              <p:nvPr/>
            </p:nvSpPr>
            <p:spPr bwMode="auto">
              <a:xfrm>
                <a:off x="4320" y="1968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392" name="Line 26"/>
              <p:cNvSpPr>
                <a:spLocks noChangeShapeType="1"/>
              </p:cNvSpPr>
              <p:nvPr/>
            </p:nvSpPr>
            <p:spPr bwMode="auto">
              <a:xfrm>
                <a:off x="3696" y="172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393" name="Line 27"/>
              <p:cNvSpPr>
                <a:spLocks noChangeShapeType="1"/>
              </p:cNvSpPr>
              <p:nvPr/>
            </p:nvSpPr>
            <p:spPr bwMode="auto">
              <a:xfrm flipV="1">
                <a:off x="3696" y="264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100394" name="Object 28"/>
              <p:cNvGraphicFramePr>
                <a:graphicFrameLocks noChangeAspect="1"/>
              </p:cNvGraphicFramePr>
              <p:nvPr/>
            </p:nvGraphicFramePr>
            <p:xfrm>
              <a:off x="4424" y="2544"/>
              <a:ext cx="328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369" name="Equation" r:id="rId31" imgW="520474" imgH="304668" progId="Equation.3">
                      <p:embed/>
                    </p:oleObj>
                  </mc:Choice>
                  <mc:Fallback>
                    <p:oleObj name="Equation" r:id="rId31" imgW="520474" imgH="304668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24" y="2544"/>
                            <a:ext cx="328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" name="TextBox 1"/>
            <p:cNvSpPr txBox="1"/>
            <p:nvPr/>
          </p:nvSpPr>
          <p:spPr>
            <a:xfrm>
              <a:off x="5163567" y="2275892"/>
              <a:ext cx="779782" cy="447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 anchorCtr="1"/>
            <a:lstStyle/>
            <a:p>
              <a:pPr>
                <a:defRPr/>
              </a:pPr>
              <a:r>
                <a:rPr lang="en-US" sz="2400" dirty="0">
                  <a:latin typeface="+mj-lt"/>
                </a:rPr>
                <a:t>(</a:t>
              </a:r>
              <a:r>
                <a:rPr lang="en-US" sz="2400" i="1" dirty="0" smtClean="0">
                  <a:latin typeface="+mj-lt"/>
                </a:rPr>
                <a:t>r</a:t>
              </a:r>
              <a:r>
                <a:rPr lang="en-US" sz="2400" baseline="-25000" dirty="0" smtClean="0">
                  <a:latin typeface="+mj-lt"/>
                </a:rPr>
                <a:t>0</a:t>
              </a:r>
              <a:r>
                <a:rPr lang="en-US" sz="2400" dirty="0" smtClean="0">
                  <a:latin typeface="+mj-lt"/>
                </a:rPr>
                <a:t>, </a:t>
              </a:r>
              <a:r>
                <a:rPr lang="en-US" sz="2400" i="1" dirty="0" smtClean="0">
                  <a:latin typeface="+mj-lt"/>
                </a:rPr>
                <a:t>c</a:t>
              </a:r>
              <a:r>
                <a:rPr lang="en-US" sz="2400" baseline="-25000" dirty="0" smtClean="0">
                  <a:latin typeface="+mj-lt"/>
                </a:rPr>
                <a:t>0</a:t>
              </a:r>
              <a:r>
                <a:rPr lang="en-US" sz="2400" dirty="0" smtClean="0">
                  <a:latin typeface="+mj-lt"/>
                </a:rPr>
                <a:t>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90049" y="2371169"/>
              <a:ext cx="1233994" cy="3525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 anchorCtr="1"/>
            <a:lstStyle/>
            <a:p>
              <a:pPr>
                <a:defRPr/>
              </a:pPr>
              <a:r>
                <a:rPr lang="en-US" sz="2400" dirty="0">
                  <a:latin typeface="+mj-lt"/>
                </a:rPr>
                <a:t>(</a:t>
              </a:r>
              <a:r>
                <a:rPr lang="en-US" sz="2400" i="1" dirty="0" smtClean="0">
                  <a:latin typeface="+mj-lt"/>
                </a:rPr>
                <a:t>r</a:t>
              </a:r>
              <a:r>
                <a:rPr lang="en-US" sz="2400" baseline="-25000" dirty="0" smtClean="0">
                  <a:solidFill>
                    <a:srgbClr val="000000"/>
                  </a:solidFill>
                  <a:latin typeface="Times New Roman"/>
                </a:rPr>
                <a:t>0</a:t>
              </a:r>
              <a:r>
                <a:rPr lang="en-US" sz="2400" dirty="0" smtClean="0">
                  <a:latin typeface="+mj-lt"/>
                </a:rPr>
                <a:t>, </a:t>
              </a:r>
              <a:r>
                <a:rPr lang="en-US" sz="2400" i="1" dirty="0" smtClean="0">
                  <a:latin typeface="+mj-lt"/>
                </a:rPr>
                <a:t>c</a:t>
              </a:r>
              <a:r>
                <a:rPr lang="en-US" sz="2400" baseline="-25000" dirty="0" smtClean="0">
                  <a:latin typeface="+mj-lt"/>
                </a:rPr>
                <a:t>0</a:t>
              </a:r>
              <a:r>
                <a:rPr lang="en-US" sz="2400" dirty="0" smtClean="0">
                  <a:latin typeface="+mj-lt"/>
                </a:rPr>
                <a:t>+1</a:t>
              </a:r>
              <a:r>
                <a:rPr lang="en-US" sz="2400" dirty="0">
                  <a:latin typeface="+mj-lt"/>
                </a:rPr>
                <a:t>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79341" y="5277161"/>
              <a:ext cx="1233994" cy="28424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 anchorCtr="1"/>
            <a:lstStyle/>
            <a:p>
              <a:pPr>
                <a:defRPr/>
              </a:pPr>
              <a:r>
                <a:rPr lang="en-US" sz="2400" dirty="0">
                  <a:latin typeface="+mj-lt"/>
                </a:rPr>
                <a:t>(</a:t>
              </a:r>
              <a:r>
                <a:rPr lang="en-US" sz="2400" i="1" dirty="0">
                  <a:latin typeface="+mj-lt"/>
                </a:rPr>
                <a:t>r</a:t>
              </a:r>
              <a:r>
                <a:rPr lang="en-US" sz="1000" i="1" dirty="0">
                  <a:latin typeface="+mj-lt"/>
                </a:rPr>
                <a:t> </a:t>
              </a:r>
              <a:r>
                <a:rPr lang="en-US" sz="2400" baseline="-25000" dirty="0">
                  <a:solidFill>
                    <a:srgbClr val="000000"/>
                  </a:solidFill>
                  <a:latin typeface="Times New Roman"/>
                </a:rPr>
                <a:t>0</a:t>
              </a:r>
              <a:r>
                <a:rPr lang="en-US" sz="2400" dirty="0" smtClean="0">
                  <a:solidFill>
                    <a:srgbClr val="000000"/>
                  </a:solidFill>
                  <a:latin typeface="Times New Roman"/>
                </a:rPr>
                <a:t>+1</a:t>
              </a:r>
              <a:r>
                <a:rPr lang="en-US" sz="2400" dirty="0" smtClean="0">
                  <a:latin typeface="+mj-lt"/>
                </a:rPr>
                <a:t>,</a:t>
              </a:r>
              <a:r>
                <a:rPr lang="en-US" sz="2400" i="1" dirty="0" smtClean="0">
                  <a:latin typeface="+mj-lt"/>
                </a:rPr>
                <a:t>c</a:t>
              </a:r>
              <a:r>
                <a:rPr lang="en-US" sz="2400" baseline="-25000" dirty="0" smtClean="0">
                  <a:solidFill>
                    <a:srgbClr val="000000"/>
                  </a:solidFill>
                  <a:latin typeface="Times New Roman"/>
                </a:rPr>
                <a:t>0</a:t>
              </a:r>
              <a:r>
                <a:rPr lang="en-US" sz="2400" dirty="0" smtClean="0">
                  <a:latin typeface="+mj-lt"/>
                </a:rPr>
                <a:t>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174452" y="5285101"/>
              <a:ext cx="1233995" cy="28265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 anchorCtr="1"/>
            <a:lstStyle/>
            <a:p>
              <a:pPr>
                <a:defRPr/>
              </a:pPr>
              <a:r>
                <a:rPr lang="en-US" sz="2400" dirty="0">
                  <a:latin typeface="+mj-lt"/>
                </a:rPr>
                <a:t>(</a:t>
              </a:r>
              <a:r>
                <a:rPr lang="en-US" sz="2400" i="1" dirty="0" smtClean="0">
                  <a:latin typeface="+mj-lt"/>
                </a:rPr>
                <a:t>r</a:t>
              </a:r>
              <a:r>
                <a:rPr lang="en-US" sz="2400" baseline="-25000" dirty="0">
                  <a:solidFill>
                    <a:srgbClr val="000000"/>
                  </a:solidFill>
                  <a:latin typeface="Times New Roman"/>
                </a:rPr>
                <a:t>0</a:t>
              </a:r>
              <a:r>
                <a:rPr lang="en-US" sz="1000" i="1" dirty="0" smtClean="0">
                  <a:latin typeface="+mj-lt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latin typeface="+mj-lt"/>
                </a:rPr>
                <a:t>+</a:t>
              </a:r>
              <a:r>
                <a:rPr lang="en-US" sz="2400" dirty="0" smtClean="0">
                  <a:solidFill>
                    <a:srgbClr val="000000"/>
                  </a:solidFill>
                  <a:latin typeface="+mj-lt"/>
                </a:rPr>
                <a:t>1</a:t>
              </a:r>
              <a:r>
                <a:rPr lang="en-US" sz="2400" dirty="0" smtClean="0">
                  <a:latin typeface="+mj-lt"/>
                </a:rPr>
                <a:t>,</a:t>
              </a:r>
              <a:r>
                <a:rPr lang="en-US" sz="2400" i="1" dirty="0" smtClean="0">
                  <a:latin typeface="+mj-lt"/>
                </a:rPr>
                <a:t>c</a:t>
              </a:r>
              <a:r>
                <a:rPr lang="en-US" sz="2400" baseline="-25000" dirty="0">
                  <a:solidFill>
                    <a:srgbClr val="000000"/>
                  </a:solidFill>
                  <a:latin typeface="Times New Roman"/>
                </a:rPr>
                <a:t>0</a:t>
              </a:r>
              <a:r>
                <a:rPr lang="en-US" sz="2400" dirty="0" smtClean="0">
                  <a:latin typeface="+mj-lt"/>
                </a:rPr>
                <a:t>+1</a:t>
              </a:r>
              <a:r>
                <a:rPr lang="en-US" sz="2400" dirty="0">
                  <a:latin typeface="+mj-lt"/>
                </a:rPr>
                <a:t>)</a:t>
              </a: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0" name="Text Box 35"/>
          <p:cNvSpPr txBox="1">
            <a:spLocks noChangeArrowheads="1"/>
          </p:cNvSpPr>
          <p:nvPr/>
        </p:nvSpPr>
        <p:spPr bwMode="auto">
          <a:xfrm>
            <a:off x="7067550" y="4134896"/>
            <a:ext cx="736081" cy="4214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0" tIns="41029" rIns="0" bIns="41029" anchor="ctr" anchorCtr="0">
            <a:no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dirty="0">
                <a:latin typeface="Euclid Symbol" pitchFamily="18" charset="2"/>
              </a:rPr>
              <a:t>(</a:t>
            </a:r>
            <a:r>
              <a:rPr lang="en-US" altLang="en-US" sz="2200" i="1" dirty="0" err="1">
                <a:latin typeface="Times New Roman" pitchFamily="18" charset="0"/>
              </a:rPr>
              <a:t>r</a:t>
            </a:r>
            <a:r>
              <a:rPr lang="en-US" altLang="en-US" sz="2200" i="1" baseline="-25000" dirty="0" err="1">
                <a:latin typeface="Times New Roman" pitchFamily="18" charset="0"/>
              </a:rPr>
              <a:t>f</a:t>
            </a:r>
            <a:r>
              <a:rPr lang="en-US" altLang="en-US" sz="2200" i="1" dirty="0">
                <a:latin typeface="Times New Roman" pitchFamily="18" charset="0"/>
              </a:rPr>
              <a:t> </a:t>
            </a:r>
            <a:r>
              <a:rPr lang="en-US" altLang="en-US" sz="2200" dirty="0">
                <a:latin typeface="Times New Roman" pitchFamily="18" charset="0"/>
              </a:rPr>
              <a:t>,</a:t>
            </a:r>
            <a:r>
              <a:rPr lang="en-US" altLang="en-US" sz="2200" i="1" dirty="0" err="1">
                <a:latin typeface="Times New Roman" pitchFamily="18" charset="0"/>
              </a:rPr>
              <a:t>c</a:t>
            </a:r>
            <a:r>
              <a:rPr lang="en-US" altLang="en-US" sz="2200" i="1" baseline="-25000" dirty="0" err="1">
                <a:latin typeface="Times New Roman" pitchFamily="18" charset="0"/>
              </a:rPr>
              <a:t>f</a:t>
            </a:r>
            <a:r>
              <a:rPr lang="en-US" altLang="en-US" sz="2200" dirty="0">
                <a:latin typeface="Euclid Symbol" pitchFamily="18" charset="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387350" y="1565804"/>
            <a:ext cx="3879850" cy="92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Times New Roman" pitchFamily="18" charset="0"/>
              </a:rPr>
              <a:t>Let </a:t>
            </a:r>
            <a:r>
              <a:rPr lang="en-US" altLang="en-US" sz="1800" b="1" dirty="0">
                <a:latin typeface="Times New Roman" pitchFamily="18" charset="0"/>
              </a:rPr>
              <a:t>I</a:t>
            </a:r>
            <a:r>
              <a:rPr lang="en-US" altLang="en-US" sz="1800" dirty="0">
                <a:latin typeface="Times New Roman" pitchFamily="18" charset="0"/>
              </a:rPr>
              <a:t> be an </a:t>
            </a:r>
            <a:r>
              <a:rPr lang="en-US" altLang="en-US" sz="1800" i="1" dirty="0">
                <a:latin typeface="Times New Roman" pitchFamily="18" charset="0"/>
              </a:rPr>
              <a:t>R </a:t>
            </a:r>
            <a:r>
              <a:rPr lang="en-US" altLang="en-US" sz="1800" dirty="0">
                <a:latin typeface="Times New Roman" pitchFamily="18" charset="0"/>
                <a:sym typeface="Symbol" pitchFamily="82" charset="2"/>
              </a:rPr>
              <a:t></a:t>
            </a:r>
            <a:r>
              <a:rPr lang="en-US" altLang="en-US" sz="1800" i="1" dirty="0">
                <a:latin typeface="Times New Roman" pitchFamily="18" charset="0"/>
              </a:rPr>
              <a:t> C</a:t>
            </a:r>
            <a:r>
              <a:rPr lang="en-US" altLang="en-US" sz="1800" dirty="0">
                <a:latin typeface="Times New Roman" pitchFamily="18" charset="0"/>
              </a:rPr>
              <a:t> image.</a:t>
            </a:r>
            <a:endParaRPr lang="en-US" altLang="en-US" sz="1800" i="1" dirty="0">
              <a:latin typeface="Times New Roman" pitchFamily="18" charset="0"/>
            </a:endParaRPr>
          </a:p>
          <a:p>
            <a:pPr algn="l"/>
            <a:r>
              <a:rPr lang="en-US" altLang="en-US" sz="1800" dirty="0">
                <a:latin typeface="Times New Roman" pitchFamily="18" charset="0"/>
              </a:rPr>
              <a:t>We want to resize </a:t>
            </a:r>
            <a:r>
              <a:rPr lang="en-US" altLang="en-US" sz="1800" b="1" dirty="0">
                <a:latin typeface="Times New Roman" pitchFamily="18" charset="0"/>
              </a:rPr>
              <a:t>I</a:t>
            </a:r>
            <a:r>
              <a:rPr lang="en-US" altLang="en-US" sz="1800" dirty="0">
                <a:latin typeface="Times New Roman" pitchFamily="18" charset="0"/>
              </a:rPr>
              <a:t> to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>
                <a:latin typeface="Times New Roman" pitchFamily="18" charset="0"/>
              </a:rPr>
              <a:t>′</a:t>
            </a:r>
            <a:r>
              <a:rPr lang="en-US" altLang="en-US" sz="1800" i="1" dirty="0">
                <a:latin typeface="Times New Roman" pitchFamily="18" charset="0"/>
              </a:rPr>
              <a:t> </a:t>
            </a:r>
            <a:r>
              <a:rPr lang="en-US" altLang="en-US" sz="1800" dirty="0">
                <a:latin typeface="Times New Roman" pitchFamily="18" charset="0"/>
                <a:sym typeface="Symbol" pitchFamily="82" charset="2"/>
              </a:rPr>
              <a:t></a:t>
            </a:r>
            <a:r>
              <a:rPr lang="en-US" altLang="en-US" sz="1800" i="1" dirty="0">
                <a:latin typeface="Times New Roman" pitchFamily="18" charset="0"/>
              </a:rPr>
              <a:t> C</a:t>
            </a:r>
            <a:r>
              <a:rPr lang="en-US" altLang="en-US" sz="1800" dirty="0" smtClean="0">
                <a:latin typeface="Times New Roman" pitchFamily="18" charset="0"/>
              </a:rPr>
              <a:t>′ to make  </a:t>
            </a:r>
            <a:endParaRPr lang="en-US" altLang="en-US" sz="1800" dirty="0">
              <a:latin typeface="Times New Roman" pitchFamily="18" charset="0"/>
            </a:endParaRPr>
          </a:p>
          <a:p>
            <a:pPr algn="l"/>
            <a:r>
              <a:rPr lang="en-US" altLang="en-US" sz="1800" dirty="0" smtClean="0">
                <a:latin typeface="Times New Roman" pitchFamily="18" charset="0"/>
              </a:rPr>
              <a:t>a new </a:t>
            </a:r>
            <a:r>
              <a:rPr lang="en-US" altLang="en-US" sz="1800" dirty="0">
                <a:latin typeface="Times New Roman" pitchFamily="18" charset="0"/>
              </a:rPr>
              <a:t>image </a:t>
            </a:r>
            <a:r>
              <a:rPr lang="en-US" altLang="en-US" sz="1800" b="1" dirty="0" smtClean="0">
                <a:latin typeface="Times New Roman" pitchFamily="18" charset="0"/>
              </a:rPr>
              <a:t>J</a:t>
            </a:r>
            <a:r>
              <a:rPr lang="en-US" altLang="en-US" sz="1800" dirty="0" smtClean="0">
                <a:latin typeface="Times New Roman" pitchFamily="18" charset="0"/>
              </a:rPr>
              <a:t> with pixel locs (</a:t>
            </a:r>
            <a:r>
              <a:rPr lang="en-US" altLang="en-US" sz="1800" i="1" dirty="0" err="1" smtClean="0">
                <a:latin typeface="Times New Roman" pitchFamily="18" charset="0"/>
              </a:rPr>
              <a:t>r</a:t>
            </a:r>
            <a:r>
              <a:rPr lang="en-US" altLang="en-US" sz="1800" dirty="0" err="1" smtClean="0">
                <a:latin typeface="Times New Roman" pitchFamily="18" charset="0"/>
                <a:sym typeface="Symbol" panose="05050102010706020507" pitchFamily="18" charset="2"/>
              </a:rPr>
              <a:t>,</a:t>
            </a:r>
            <a:r>
              <a:rPr lang="en-US" altLang="en-US" sz="1800" i="1" dirty="0" err="1" smtClean="0">
                <a:latin typeface="Times New Roman" pitchFamily="18" charset="0"/>
                <a:sym typeface="Symbol" panose="05050102010706020507" pitchFamily="18" charset="2"/>
              </a:rPr>
              <a:t>c</a:t>
            </a:r>
            <a:r>
              <a:rPr lang="en-US" altLang="en-US" sz="1800" dirty="0" smtClean="0">
                <a:latin typeface="Times New Roman" pitchFamily="18" charset="0"/>
                <a:sym typeface="Symbol" panose="05050102010706020507" pitchFamily="18" charset="2"/>
              </a:rPr>
              <a:t>).</a:t>
            </a:r>
            <a:endParaRPr lang="en-US" altLang="en-US" sz="1800" dirty="0">
              <a:latin typeface="Times New Roman" pitchFamily="18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77825" y="4724400"/>
            <a:ext cx="3509963" cy="1430338"/>
            <a:chOff x="387350" y="4518025"/>
            <a:chExt cx="3509963" cy="1430338"/>
          </a:xfrm>
        </p:grpSpPr>
        <p:graphicFrame>
          <p:nvGraphicFramePr>
            <p:cNvPr id="6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0255000"/>
                </p:ext>
              </p:extLst>
            </p:nvPr>
          </p:nvGraphicFramePr>
          <p:xfrm>
            <a:off x="1077913" y="4562475"/>
            <a:ext cx="2819400" cy="1385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105" name="Equation" r:id="rId3" imgW="2120760" imgH="1041120" progId="Equation.DSMT4">
                    <p:embed/>
                  </p:oleObj>
                </mc:Choice>
                <mc:Fallback>
                  <p:oleObj name="Equation" r:id="rId3" imgW="2120760" imgH="10411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7913" y="4562475"/>
                          <a:ext cx="2819400" cy="1385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Text Box 7"/>
            <p:cNvSpPr txBox="1">
              <a:spLocks noChangeArrowheads="1"/>
            </p:cNvSpPr>
            <p:nvPr/>
          </p:nvSpPr>
          <p:spPr bwMode="auto">
            <a:xfrm>
              <a:off x="387350" y="4518025"/>
              <a:ext cx="660400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en-US" sz="1800" dirty="0">
                  <a:latin typeface="Times New Roman" pitchFamily="18" charset="0"/>
                </a:rPr>
                <a:t>Then</a:t>
              </a:r>
            </a:p>
          </p:txBody>
        </p:sp>
      </p:grpSp>
      <p:graphicFrame>
        <p:nvGraphicFramePr>
          <p:cNvPr id="67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839591"/>
              </p:ext>
            </p:extLst>
          </p:nvPr>
        </p:nvGraphicFramePr>
        <p:xfrm>
          <a:off x="434975" y="2557463"/>
          <a:ext cx="333216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06" name="Equation" r:id="rId5" imgW="2095200" imgH="228600" progId="Equation.DSMT4">
                  <p:embed/>
                </p:oleObj>
              </mc:Choice>
              <mc:Fallback>
                <p:oleObj name="Equation" r:id="rId5" imgW="2095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2557463"/>
                        <a:ext cx="3332162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267730"/>
              </p:ext>
            </p:extLst>
          </p:nvPr>
        </p:nvGraphicFramePr>
        <p:xfrm>
          <a:off x="434975" y="3808413"/>
          <a:ext cx="29273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07" name="Equation" r:id="rId7" imgW="1841400" imgH="279360" progId="Equation.DSMT4">
                  <p:embed/>
                </p:oleObj>
              </mc:Choice>
              <mc:Fallback>
                <p:oleObj name="Equation" r:id="rId7" imgW="18414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808413"/>
                        <a:ext cx="29273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920354"/>
              </p:ext>
            </p:extLst>
          </p:nvPr>
        </p:nvGraphicFramePr>
        <p:xfrm>
          <a:off x="434975" y="4287838"/>
          <a:ext cx="32226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08" name="Equation" r:id="rId9" imgW="2044440" imgH="241200" progId="Equation.DSMT4">
                  <p:embed/>
                </p:oleObj>
              </mc:Choice>
              <mc:Fallback>
                <p:oleObj name="Equation" r:id="rId9" imgW="2044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4287838"/>
                        <a:ext cx="32226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627802"/>
              </p:ext>
            </p:extLst>
          </p:nvPr>
        </p:nvGraphicFramePr>
        <p:xfrm>
          <a:off x="434975" y="2995613"/>
          <a:ext cx="337185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09" name="Equation" r:id="rId11" imgW="2120760" imgH="482400" progId="Equation.DSMT4">
                  <p:embed/>
                </p:oleObj>
              </mc:Choice>
              <mc:Fallback>
                <p:oleObj name="Equation" r:id="rId11" imgW="21207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2995613"/>
                        <a:ext cx="337185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Rectangle 2"/>
          <p:cNvSpPr>
            <a:spLocks noChangeArrowheads="1"/>
          </p:cNvSpPr>
          <p:nvPr/>
        </p:nvSpPr>
        <p:spPr bwMode="auto">
          <a:xfrm>
            <a:off x="4953000" y="2209800"/>
            <a:ext cx="3581400" cy="342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10" name="Rectangle 3"/>
          <p:cNvSpPr txBox="1">
            <a:spLocks noChangeArrowheads="1"/>
          </p:cNvSpPr>
          <p:nvPr/>
        </p:nvSpPr>
        <p:spPr bwMode="auto">
          <a:xfrm>
            <a:off x="381000" y="923925"/>
            <a:ext cx="8153400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800" kern="0" smtClean="0"/>
              <a:t>Resampling Through Bilinear Interpolation </a:t>
            </a:r>
            <a:endParaRPr lang="en-US" altLang="en-US" sz="2800" kern="0" dirty="0" smtClean="0"/>
          </a:p>
        </p:txBody>
      </p:sp>
      <p:graphicFrame>
        <p:nvGraphicFramePr>
          <p:cNvPr id="1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93739"/>
              </p:ext>
            </p:extLst>
          </p:nvPr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0" name="Equation" r:id="rId13" imgW="152268" imgH="317225" progId="Equation.3">
                  <p:embed/>
                </p:oleObj>
              </mc:Choice>
              <mc:Fallback>
                <p:oleObj name="Equation" r:id="rId13" imgW="152268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Rectangle 34"/>
          <p:cNvSpPr>
            <a:spLocks noChangeArrowheads="1"/>
          </p:cNvSpPr>
          <p:nvPr/>
        </p:nvSpPr>
        <p:spPr bwMode="auto">
          <a:xfrm>
            <a:off x="7065963" y="4168775"/>
            <a:ext cx="554037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121" name="Group 3"/>
          <p:cNvGrpSpPr>
            <a:grpSpLocks/>
          </p:cNvGrpSpPr>
          <p:nvPr/>
        </p:nvGrpSpPr>
        <p:grpSpPr bwMode="auto">
          <a:xfrm>
            <a:off x="4979989" y="2276475"/>
            <a:ext cx="3443288" cy="3290887"/>
            <a:chOff x="4979341" y="2275892"/>
            <a:chExt cx="3444702" cy="3291868"/>
          </a:xfrm>
        </p:grpSpPr>
        <p:grpSp>
          <p:nvGrpSpPr>
            <p:cNvPr id="122" name="Group 8"/>
            <p:cNvGrpSpPr>
              <a:grpSpLocks/>
            </p:cNvGrpSpPr>
            <p:nvPr/>
          </p:nvGrpSpPr>
          <p:grpSpPr bwMode="auto">
            <a:xfrm>
              <a:off x="5067300" y="2439988"/>
              <a:ext cx="3352800" cy="3121025"/>
              <a:chOff x="3168" y="1441"/>
              <a:chExt cx="2112" cy="1966"/>
            </a:xfrm>
          </p:grpSpPr>
          <p:sp>
            <p:nvSpPr>
              <p:cNvPr id="127" name="Rectangle 9"/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1440" cy="13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8" name="Rectangle 10"/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864" cy="91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9" name="Rectangle 11"/>
              <p:cNvSpPr>
                <a:spLocks noChangeArrowheads="1"/>
              </p:cNvSpPr>
              <p:nvPr/>
            </p:nvSpPr>
            <p:spPr bwMode="auto">
              <a:xfrm>
                <a:off x="3368" y="1633"/>
                <a:ext cx="192" cy="192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" name="Rectangle 12"/>
              <p:cNvSpPr>
                <a:spLocks noChangeArrowheads="1"/>
              </p:cNvSpPr>
              <p:nvPr/>
            </p:nvSpPr>
            <p:spPr bwMode="auto">
              <a:xfrm>
                <a:off x="4788" y="1633"/>
                <a:ext cx="192" cy="192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" name="Rectangle 13"/>
              <p:cNvSpPr>
                <a:spLocks noChangeArrowheads="1"/>
              </p:cNvSpPr>
              <p:nvPr/>
            </p:nvSpPr>
            <p:spPr bwMode="auto">
              <a:xfrm>
                <a:off x="4788" y="3025"/>
                <a:ext cx="192" cy="192"/>
              </a:xfrm>
              <a:prstGeom prst="rect">
                <a:avLst/>
              </a:prstGeom>
              <a:solidFill>
                <a:srgbClr val="B2B2B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2" name="Rectangle 14"/>
              <p:cNvSpPr>
                <a:spLocks noChangeArrowheads="1"/>
              </p:cNvSpPr>
              <p:nvPr/>
            </p:nvSpPr>
            <p:spPr bwMode="auto">
              <a:xfrm>
                <a:off x="3368" y="3025"/>
                <a:ext cx="192" cy="192"/>
              </a:xfrm>
              <a:prstGeom prst="rect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3" name="Rectangle 15"/>
              <p:cNvSpPr>
                <a:spLocks noChangeArrowheads="1"/>
              </p:cNvSpPr>
              <p:nvPr/>
            </p:nvSpPr>
            <p:spPr bwMode="auto">
              <a:xfrm>
                <a:off x="4224" y="2545"/>
                <a:ext cx="192" cy="192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3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3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graphicFrame>
            <p:nvGraphicFramePr>
              <p:cNvPr id="134" name="Object 16"/>
              <p:cNvGraphicFramePr>
                <a:graphicFrameLocks noChangeAspect="1"/>
              </p:cNvGraphicFramePr>
              <p:nvPr/>
            </p:nvGraphicFramePr>
            <p:xfrm>
              <a:off x="3265" y="1441"/>
              <a:ext cx="399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111" name="Equation" r:id="rId15" imgW="634725" imgH="304668" progId="Equation.3">
                      <p:embed/>
                    </p:oleObj>
                  </mc:Choice>
                  <mc:Fallback>
                    <p:oleObj name="Equation" r:id="rId15" imgW="634725" imgH="30466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5" y="1441"/>
                            <a:ext cx="399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5" name="Object 17"/>
              <p:cNvGraphicFramePr>
                <a:graphicFrameLocks noChangeAspect="1"/>
              </p:cNvGraphicFramePr>
              <p:nvPr/>
            </p:nvGraphicFramePr>
            <p:xfrm>
              <a:off x="3168" y="3216"/>
              <a:ext cx="592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112" name="Equation" r:id="rId17" imgW="939392" imgH="304668" progId="Equation.3">
                      <p:embed/>
                    </p:oleObj>
                  </mc:Choice>
                  <mc:Fallback>
                    <p:oleObj name="Equation" r:id="rId17" imgW="939392" imgH="30466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8" y="3216"/>
                            <a:ext cx="592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6" name="Object 18"/>
              <p:cNvGraphicFramePr>
                <a:graphicFrameLocks noChangeAspect="1"/>
              </p:cNvGraphicFramePr>
              <p:nvPr/>
            </p:nvGraphicFramePr>
            <p:xfrm>
              <a:off x="4588" y="1441"/>
              <a:ext cx="592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113" name="Equation" r:id="rId19" imgW="939392" imgH="304668" progId="Equation.3">
                      <p:embed/>
                    </p:oleObj>
                  </mc:Choice>
                  <mc:Fallback>
                    <p:oleObj name="Equation" r:id="rId19" imgW="939392" imgH="30466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88" y="1441"/>
                            <a:ext cx="592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" name="Object 19"/>
              <p:cNvGraphicFramePr>
                <a:graphicFrameLocks noChangeAspect="1"/>
              </p:cNvGraphicFramePr>
              <p:nvPr/>
            </p:nvGraphicFramePr>
            <p:xfrm>
              <a:off x="4488" y="3216"/>
              <a:ext cx="792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114" name="Equation" r:id="rId21" imgW="1256755" imgH="304668" progId="Equation.3">
                      <p:embed/>
                    </p:oleObj>
                  </mc:Choice>
                  <mc:Fallback>
                    <p:oleObj name="Equation" r:id="rId21" imgW="1256755" imgH="30466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88" y="3216"/>
                            <a:ext cx="792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8" name="Object 20"/>
              <p:cNvGraphicFramePr>
                <a:graphicFrameLocks noChangeAspect="1"/>
              </p:cNvGraphicFramePr>
              <p:nvPr/>
            </p:nvGraphicFramePr>
            <p:xfrm>
              <a:off x="3712" y="2784"/>
              <a:ext cx="464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115" name="Equation" r:id="rId23" imgW="736280" imgH="304668" progId="Equation.3">
                      <p:embed/>
                    </p:oleObj>
                  </mc:Choice>
                  <mc:Fallback>
                    <p:oleObj name="Equation" r:id="rId23" imgW="736280" imgH="30466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12" y="2784"/>
                            <a:ext cx="464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9" name="Object 21"/>
              <p:cNvGraphicFramePr>
                <a:graphicFrameLocks noChangeAspect="1"/>
              </p:cNvGraphicFramePr>
              <p:nvPr/>
            </p:nvGraphicFramePr>
            <p:xfrm>
              <a:off x="4368" y="1968"/>
              <a:ext cx="472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116" name="Equation" r:id="rId25" imgW="748975" imgH="304668" progId="Equation.3">
                      <p:embed/>
                    </p:oleObj>
                  </mc:Choice>
                  <mc:Fallback>
                    <p:oleObj name="Equation" r:id="rId25" imgW="748975" imgH="30466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1968"/>
                            <a:ext cx="472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0" name="Object 22"/>
              <p:cNvGraphicFramePr>
                <a:graphicFrameLocks noChangeAspect="1"/>
              </p:cNvGraphicFramePr>
              <p:nvPr/>
            </p:nvGraphicFramePr>
            <p:xfrm>
              <a:off x="3529" y="2124"/>
              <a:ext cx="167" cy="1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117" name="Equation" r:id="rId27" imgW="266469" imgH="190335" progId="Equation.3">
                      <p:embed/>
                    </p:oleObj>
                  </mc:Choice>
                  <mc:Fallback>
                    <p:oleObj name="Equation" r:id="rId27" imgW="266469" imgH="190335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9" y="2124"/>
                            <a:ext cx="167" cy="1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1" name="Object 23"/>
              <p:cNvGraphicFramePr>
                <a:graphicFrameLocks noChangeAspect="1"/>
              </p:cNvGraphicFramePr>
              <p:nvPr/>
            </p:nvGraphicFramePr>
            <p:xfrm>
              <a:off x="3800" y="1841"/>
              <a:ext cx="176" cy="1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118" name="Equation" r:id="rId29" imgW="279279" imgH="203112" progId="Equation.3">
                      <p:embed/>
                    </p:oleObj>
                  </mc:Choice>
                  <mc:Fallback>
                    <p:oleObj name="Equation" r:id="rId29" imgW="279279" imgH="20311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00" y="1841"/>
                            <a:ext cx="176" cy="1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2" name="Line 24"/>
              <p:cNvSpPr>
                <a:spLocks noChangeShapeType="1"/>
              </p:cNvSpPr>
              <p:nvPr/>
            </p:nvSpPr>
            <p:spPr bwMode="auto">
              <a:xfrm>
                <a:off x="3456" y="196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Line 25"/>
              <p:cNvSpPr>
                <a:spLocks noChangeShapeType="1"/>
              </p:cNvSpPr>
              <p:nvPr/>
            </p:nvSpPr>
            <p:spPr bwMode="auto">
              <a:xfrm>
                <a:off x="4320" y="1968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Line 26"/>
              <p:cNvSpPr>
                <a:spLocks noChangeShapeType="1"/>
              </p:cNvSpPr>
              <p:nvPr/>
            </p:nvSpPr>
            <p:spPr bwMode="auto">
              <a:xfrm>
                <a:off x="3696" y="172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Line 27"/>
              <p:cNvSpPr>
                <a:spLocks noChangeShapeType="1"/>
              </p:cNvSpPr>
              <p:nvPr/>
            </p:nvSpPr>
            <p:spPr bwMode="auto">
              <a:xfrm flipV="1">
                <a:off x="3696" y="264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146" name="Object 28"/>
              <p:cNvGraphicFramePr>
                <a:graphicFrameLocks noChangeAspect="1"/>
              </p:cNvGraphicFramePr>
              <p:nvPr/>
            </p:nvGraphicFramePr>
            <p:xfrm>
              <a:off x="4424" y="2544"/>
              <a:ext cx="328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7119" name="Equation" r:id="rId31" imgW="520474" imgH="304668" progId="Equation.3">
                      <p:embed/>
                    </p:oleObj>
                  </mc:Choice>
                  <mc:Fallback>
                    <p:oleObj name="Equation" r:id="rId31" imgW="520474" imgH="30466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24" y="2544"/>
                            <a:ext cx="328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3" name="TextBox 122"/>
            <p:cNvSpPr txBox="1"/>
            <p:nvPr/>
          </p:nvSpPr>
          <p:spPr>
            <a:xfrm>
              <a:off x="5163567" y="2275892"/>
              <a:ext cx="779782" cy="4478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 anchorCtr="1"/>
            <a:lstStyle/>
            <a:p>
              <a:pPr>
                <a:defRPr/>
              </a:pPr>
              <a:r>
                <a:rPr lang="en-US" sz="2400" dirty="0">
                  <a:latin typeface="+mj-lt"/>
                </a:rPr>
                <a:t>(</a:t>
              </a:r>
              <a:r>
                <a:rPr lang="en-US" sz="2400" i="1" dirty="0" smtClean="0">
                  <a:latin typeface="+mj-lt"/>
                </a:rPr>
                <a:t>r</a:t>
              </a:r>
              <a:r>
                <a:rPr lang="en-US" sz="2400" baseline="-25000" dirty="0" smtClean="0">
                  <a:latin typeface="+mj-lt"/>
                </a:rPr>
                <a:t>0</a:t>
              </a:r>
              <a:r>
                <a:rPr lang="en-US" sz="2400" dirty="0" smtClean="0">
                  <a:latin typeface="+mj-lt"/>
                </a:rPr>
                <a:t>, </a:t>
              </a:r>
              <a:r>
                <a:rPr lang="en-US" sz="2400" i="1" dirty="0" smtClean="0">
                  <a:latin typeface="+mj-lt"/>
                </a:rPr>
                <a:t>c</a:t>
              </a:r>
              <a:r>
                <a:rPr lang="en-US" sz="2400" baseline="-25000" dirty="0" smtClean="0">
                  <a:latin typeface="+mj-lt"/>
                </a:rPr>
                <a:t>0</a:t>
              </a:r>
              <a:r>
                <a:rPr lang="en-US" sz="2400" dirty="0" smtClean="0">
                  <a:latin typeface="+mj-lt"/>
                </a:rPr>
                <a:t>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190049" y="2371169"/>
              <a:ext cx="1233994" cy="3525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 anchorCtr="1"/>
            <a:lstStyle/>
            <a:p>
              <a:pPr>
                <a:defRPr/>
              </a:pPr>
              <a:r>
                <a:rPr lang="en-US" sz="2400" dirty="0">
                  <a:latin typeface="+mj-lt"/>
                </a:rPr>
                <a:t>(</a:t>
              </a:r>
              <a:r>
                <a:rPr lang="en-US" sz="2400" i="1" dirty="0" smtClean="0">
                  <a:latin typeface="+mj-lt"/>
                </a:rPr>
                <a:t>r</a:t>
              </a:r>
              <a:r>
                <a:rPr lang="en-US" sz="2400" baseline="-25000" dirty="0" smtClean="0">
                  <a:solidFill>
                    <a:srgbClr val="000000"/>
                  </a:solidFill>
                  <a:latin typeface="Times New Roman"/>
                </a:rPr>
                <a:t>0</a:t>
              </a:r>
              <a:r>
                <a:rPr lang="en-US" sz="2400" dirty="0" smtClean="0">
                  <a:latin typeface="+mj-lt"/>
                </a:rPr>
                <a:t>, </a:t>
              </a:r>
              <a:r>
                <a:rPr lang="en-US" sz="2400" i="1" dirty="0" smtClean="0">
                  <a:latin typeface="+mj-lt"/>
                </a:rPr>
                <a:t>c</a:t>
              </a:r>
              <a:r>
                <a:rPr lang="en-US" sz="2400" baseline="-25000" dirty="0" smtClean="0">
                  <a:latin typeface="+mj-lt"/>
                </a:rPr>
                <a:t>0</a:t>
              </a:r>
              <a:r>
                <a:rPr lang="en-US" sz="2400" dirty="0" smtClean="0">
                  <a:latin typeface="+mj-lt"/>
                </a:rPr>
                <a:t>+1</a:t>
              </a:r>
              <a:r>
                <a:rPr lang="en-US" sz="2400" dirty="0">
                  <a:latin typeface="+mj-lt"/>
                </a:rPr>
                <a:t>)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979341" y="5277161"/>
              <a:ext cx="1233994" cy="28424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 anchorCtr="1"/>
            <a:lstStyle/>
            <a:p>
              <a:pPr>
                <a:defRPr/>
              </a:pPr>
              <a:r>
                <a:rPr lang="en-US" sz="2400" dirty="0">
                  <a:latin typeface="+mj-lt"/>
                </a:rPr>
                <a:t>(</a:t>
              </a:r>
              <a:r>
                <a:rPr lang="en-US" sz="2400" i="1" dirty="0">
                  <a:latin typeface="+mj-lt"/>
                </a:rPr>
                <a:t>r</a:t>
              </a:r>
              <a:r>
                <a:rPr lang="en-US" sz="1000" i="1" dirty="0">
                  <a:latin typeface="+mj-lt"/>
                </a:rPr>
                <a:t> </a:t>
              </a:r>
              <a:r>
                <a:rPr lang="en-US" sz="2400" baseline="-25000" dirty="0">
                  <a:solidFill>
                    <a:srgbClr val="000000"/>
                  </a:solidFill>
                  <a:latin typeface="Times New Roman"/>
                </a:rPr>
                <a:t>0</a:t>
              </a:r>
              <a:r>
                <a:rPr lang="en-US" sz="2400" dirty="0" smtClean="0">
                  <a:solidFill>
                    <a:srgbClr val="000000"/>
                  </a:solidFill>
                  <a:latin typeface="Times New Roman"/>
                </a:rPr>
                <a:t>+1</a:t>
              </a:r>
              <a:r>
                <a:rPr lang="en-US" sz="2400" dirty="0" smtClean="0">
                  <a:latin typeface="+mj-lt"/>
                </a:rPr>
                <a:t>,</a:t>
              </a:r>
              <a:r>
                <a:rPr lang="en-US" sz="2400" i="1" dirty="0" smtClean="0">
                  <a:latin typeface="+mj-lt"/>
                </a:rPr>
                <a:t>c</a:t>
              </a:r>
              <a:r>
                <a:rPr lang="en-US" sz="2400" baseline="-25000" dirty="0" smtClean="0">
                  <a:solidFill>
                    <a:srgbClr val="000000"/>
                  </a:solidFill>
                  <a:latin typeface="Times New Roman"/>
                </a:rPr>
                <a:t>0</a:t>
              </a:r>
              <a:r>
                <a:rPr lang="en-US" sz="2400" dirty="0" smtClean="0">
                  <a:latin typeface="+mj-lt"/>
                </a:rPr>
                <a:t>)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174452" y="5285101"/>
              <a:ext cx="1233995" cy="28265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 anchorCtr="1"/>
            <a:lstStyle/>
            <a:p>
              <a:pPr>
                <a:defRPr/>
              </a:pPr>
              <a:r>
                <a:rPr lang="en-US" sz="2400" dirty="0">
                  <a:latin typeface="+mj-lt"/>
                </a:rPr>
                <a:t>(</a:t>
              </a:r>
              <a:r>
                <a:rPr lang="en-US" sz="2400" i="1" dirty="0" smtClean="0">
                  <a:latin typeface="+mj-lt"/>
                </a:rPr>
                <a:t>r</a:t>
              </a:r>
              <a:r>
                <a:rPr lang="en-US" sz="2400" baseline="-25000" dirty="0">
                  <a:solidFill>
                    <a:srgbClr val="000000"/>
                  </a:solidFill>
                  <a:latin typeface="Times New Roman"/>
                </a:rPr>
                <a:t>0</a:t>
              </a:r>
              <a:r>
                <a:rPr lang="en-US" sz="1000" i="1" dirty="0" smtClean="0">
                  <a:latin typeface="+mj-lt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latin typeface="+mj-lt"/>
                </a:rPr>
                <a:t>+</a:t>
              </a:r>
              <a:r>
                <a:rPr lang="en-US" sz="2400" dirty="0" smtClean="0">
                  <a:solidFill>
                    <a:srgbClr val="000000"/>
                  </a:solidFill>
                  <a:latin typeface="+mj-lt"/>
                </a:rPr>
                <a:t>1</a:t>
              </a:r>
              <a:r>
                <a:rPr lang="en-US" sz="2400" dirty="0" smtClean="0">
                  <a:latin typeface="+mj-lt"/>
                </a:rPr>
                <a:t>,</a:t>
              </a:r>
              <a:r>
                <a:rPr lang="en-US" sz="2400" i="1" dirty="0" smtClean="0">
                  <a:latin typeface="+mj-lt"/>
                </a:rPr>
                <a:t>c</a:t>
              </a:r>
              <a:r>
                <a:rPr lang="en-US" sz="2400" baseline="-25000" dirty="0">
                  <a:solidFill>
                    <a:srgbClr val="000000"/>
                  </a:solidFill>
                  <a:latin typeface="Times New Roman"/>
                </a:rPr>
                <a:t>0</a:t>
              </a:r>
              <a:r>
                <a:rPr lang="en-US" sz="2400" dirty="0" smtClean="0">
                  <a:latin typeface="+mj-lt"/>
                </a:rPr>
                <a:t>+1</a:t>
              </a:r>
              <a:r>
                <a:rPr lang="en-US" sz="2400" dirty="0">
                  <a:latin typeface="+mj-lt"/>
                </a:rPr>
                <a:t>)</a:t>
              </a:r>
            </a:p>
          </p:txBody>
        </p:sp>
      </p:grpSp>
      <p:sp>
        <p:nvSpPr>
          <p:cNvPr id="147" name="Text Box 35"/>
          <p:cNvSpPr txBox="1">
            <a:spLocks noChangeArrowheads="1"/>
          </p:cNvSpPr>
          <p:nvPr/>
        </p:nvSpPr>
        <p:spPr bwMode="auto">
          <a:xfrm>
            <a:off x="7067550" y="4134896"/>
            <a:ext cx="736081" cy="4214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0" tIns="41029" rIns="0" bIns="41029" anchor="ctr" anchorCtr="0">
            <a:no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dirty="0">
                <a:latin typeface="Euclid Symbol" pitchFamily="18" charset="2"/>
              </a:rPr>
              <a:t>(</a:t>
            </a:r>
            <a:r>
              <a:rPr lang="en-US" altLang="en-US" sz="2200" i="1" dirty="0" err="1">
                <a:latin typeface="Times New Roman" pitchFamily="18" charset="0"/>
              </a:rPr>
              <a:t>r</a:t>
            </a:r>
            <a:r>
              <a:rPr lang="en-US" altLang="en-US" sz="2200" i="1" baseline="-25000" dirty="0" err="1">
                <a:latin typeface="Times New Roman" pitchFamily="18" charset="0"/>
              </a:rPr>
              <a:t>f</a:t>
            </a:r>
            <a:r>
              <a:rPr lang="en-US" altLang="en-US" sz="2200" i="1" dirty="0">
                <a:latin typeface="Times New Roman" pitchFamily="18" charset="0"/>
              </a:rPr>
              <a:t> </a:t>
            </a:r>
            <a:r>
              <a:rPr lang="en-US" altLang="en-US" sz="2200" dirty="0">
                <a:latin typeface="Times New Roman" pitchFamily="18" charset="0"/>
              </a:rPr>
              <a:t>,</a:t>
            </a:r>
            <a:r>
              <a:rPr lang="en-US" altLang="en-US" sz="2200" i="1" dirty="0" err="1">
                <a:latin typeface="Times New Roman" pitchFamily="18" charset="0"/>
              </a:rPr>
              <a:t>c</a:t>
            </a:r>
            <a:r>
              <a:rPr lang="en-US" altLang="en-US" sz="2200" i="1" baseline="-25000" dirty="0" err="1">
                <a:latin typeface="Times New Roman" pitchFamily="18" charset="0"/>
              </a:rPr>
              <a:t>f</a:t>
            </a:r>
            <a:r>
              <a:rPr lang="en-US" altLang="en-US" sz="2200" dirty="0">
                <a:latin typeface="Euclid Symbol" pitchFamily="18" charset="2"/>
              </a:rPr>
              <a:t>)</a:t>
            </a:r>
          </a:p>
        </p:txBody>
      </p:sp>
      <p:grpSp>
        <p:nvGrpSpPr>
          <p:cNvPr id="101395" name="Group 36"/>
          <p:cNvGrpSpPr>
            <a:grpSpLocks/>
          </p:cNvGrpSpPr>
          <p:nvPr/>
        </p:nvGrpSpPr>
        <p:grpSpPr bwMode="auto">
          <a:xfrm>
            <a:off x="990600" y="1600200"/>
            <a:ext cx="1817688" cy="944563"/>
            <a:chOff x="624" y="1420"/>
            <a:chExt cx="1144" cy="596"/>
          </a:xfrm>
        </p:grpSpPr>
        <p:sp>
          <p:nvSpPr>
            <p:cNvPr id="101410" name="Text Box 37"/>
            <p:cNvSpPr txBox="1">
              <a:spLocks noChangeArrowheads="1"/>
            </p:cNvSpPr>
            <p:nvPr/>
          </p:nvSpPr>
          <p:spPr bwMode="auto">
            <a:xfrm>
              <a:off x="660" y="1420"/>
              <a:ext cx="1068" cy="21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63500" dist="88900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 dirty="0">
                  <a:latin typeface="Comic Sans MS" pitchFamily="66" charset="0"/>
                </a:rPr>
                <a:t>Scale factors</a:t>
              </a:r>
            </a:p>
          </p:txBody>
        </p:sp>
        <p:sp>
          <p:nvSpPr>
            <p:cNvPr id="101411" name="AutoShape 38"/>
            <p:cNvSpPr>
              <a:spLocks noChangeArrowheads="1"/>
            </p:cNvSpPr>
            <p:nvPr/>
          </p:nvSpPr>
          <p:spPr bwMode="auto">
            <a:xfrm>
              <a:off x="624" y="1632"/>
              <a:ext cx="144" cy="384"/>
            </a:xfrm>
            <a:prstGeom prst="downArrow">
              <a:avLst>
                <a:gd name="adj1" fmla="val 50000"/>
                <a:gd name="adj2" fmla="val 66667"/>
              </a:avLst>
            </a:prstGeom>
            <a:solidFill>
              <a:srgbClr val="FFFF99"/>
            </a:solidFill>
            <a:ln>
              <a:noFill/>
            </a:ln>
            <a:effectLst>
              <a:outerShdw blurRad="63500" dist="88900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412" name="AutoShape 39"/>
            <p:cNvSpPr>
              <a:spLocks noChangeArrowheads="1"/>
            </p:cNvSpPr>
            <p:nvPr/>
          </p:nvSpPr>
          <p:spPr bwMode="auto">
            <a:xfrm>
              <a:off x="1624" y="1632"/>
              <a:ext cx="144" cy="384"/>
            </a:xfrm>
            <a:prstGeom prst="downArrow">
              <a:avLst>
                <a:gd name="adj1" fmla="val 50000"/>
                <a:gd name="adj2" fmla="val 66667"/>
              </a:avLst>
            </a:prstGeom>
            <a:solidFill>
              <a:srgbClr val="FFFF99"/>
            </a:solidFill>
            <a:ln>
              <a:noFill/>
            </a:ln>
            <a:effectLst>
              <a:outerShdw blurRad="63500" dist="88900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1400" name="Group 40"/>
          <p:cNvGrpSpPr>
            <a:grpSpLocks/>
          </p:cNvGrpSpPr>
          <p:nvPr/>
        </p:nvGrpSpPr>
        <p:grpSpPr bwMode="auto">
          <a:xfrm>
            <a:off x="4225925" y="4800600"/>
            <a:ext cx="3297238" cy="1120775"/>
            <a:chOff x="3072" y="2416"/>
            <a:chExt cx="2016" cy="706"/>
          </a:xfrm>
        </p:grpSpPr>
        <p:sp>
          <p:nvSpPr>
            <p:cNvPr id="101408" name="Text Box 41"/>
            <p:cNvSpPr txBox="1">
              <a:spLocks noChangeArrowheads="1"/>
            </p:cNvSpPr>
            <p:nvPr/>
          </p:nvSpPr>
          <p:spPr bwMode="auto">
            <a:xfrm>
              <a:off x="3360" y="2448"/>
              <a:ext cx="1728" cy="6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63500" dist="88900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1600" dirty="0">
                  <a:latin typeface="Comic Sans MS" pitchFamily="66" charset="0"/>
                </a:rPr>
                <a:t>The location of (</a:t>
              </a:r>
              <a:r>
                <a:rPr lang="en-US" altLang="en-US" sz="1600" dirty="0" err="1">
                  <a:latin typeface="Comic Sans MS" pitchFamily="66" charset="0"/>
                </a:rPr>
                <a:t>r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 err="1">
                  <a:latin typeface="Comic Sans MS" pitchFamily="66" charset="0"/>
                </a:rPr>
                <a:t>,c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>
                  <a:latin typeface="Comic Sans MS" pitchFamily="66" charset="0"/>
                </a:rPr>
                <a:t>) as  fractions of the distances between (</a:t>
              </a:r>
              <a:r>
                <a:rPr lang="en-US" altLang="en-US" sz="1600" dirty="0" smtClean="0">
                  <a:latin typeface="Comic Sans MS" pitchFamily="66" charset="0"/>
                </a:rPr>
                <a:t>r</a:t>
              </a:r>
              <a:r>
                <a:rPr lang="en-US" altLang="en-US" sz="1600" baseline="-25000" dirty="0" smtClean="0">
                  <a:latin typeface="Comic Sans MS" pitchFamily="66" charset="0"/>
                </a:rPr>
                <a:t>0</a:t>
              </a:r>
              <a:r>
                <a:rPr lang="en-US" altLang="en-US" sz="1600" dirty="0" smtClean="0">
                  <a:latin typeface="Comic Sans MS" pitchFamily="66" charset="0"/>
                </a:rPr>
                <a:t>,c</a:t>
              </a:r>
              <a:r>
                <a:rPr lang="en-US" altLang="en-US" sz="1600" baseline="-25000" dirty="0" smtClean="0">
                  <a:latin typeface="Comic Sans MS" pitchFamily="66" charset="0"/>
                </a:rPr>
                <a:t>0</a:t>
              </a:r>
              <a:r>
                <a:rPr lang="en-US" altLang="en-US" sz="1600" dirty="0" smtClean="0">
                  <a:latin typeface="Comic Sans MS" pitchFamily="66" charset="0"/>
                </a:rPr>
                <a:t>) </a:t>
              </a:r>
              <a:r>
                <a:rPr lang="en-US" altLang="en-US" sz="1600" dirty="0">
                  <a:latin typeface="Comic Sans MS" pitchFamily="66" charset="0"/>
                </a:rPr>
                <a:t>and its 3 neighbors.</a:t>
              </a:r>
            </a:p>
          </p:txBody>
        </p:sp>
        <p:sp>
          <p:nvSpPr>
            <p:cNvPr id="101409" name="AutoShape 42"/>
            <p:cNvSpPr>
              <a:spLocks noChangeArrowheads="1"/>
            </p:cNvSpPr>
            <p:nvPr/>
          </p:nvSpPr>
          <p:spPr bwMode="auto">
            <a:xfrm>
              <a:off x="3072" y="2416"/>
              <a:ext cx="288" cy="14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>
              <a:noFill/>
            </a:ln>
            <a:effectLst>
              <a:outerShdw blurRad="63500" dist="88900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1402" name="Group 44"/>
          <p:cNvGrpSpPr>
            <a:grpSpLocks/>
          </p:cNvGrpSpPr>
          <p:nvPr/>
        </p:nvGrpSpPr>
        <p:grpSpPr bwMode="auto">
          <a:xfrm>
            <a:off x="3463925" y="2790825"/>
            <a:ext cx="3255963" cy="639762"/>
            <a:chOff x="2400" y="2043"/>
            <a:chExt cx="2256" cy="457"/>
          </a:xfrm>
        </p:grpSpPr>
        <p:sp>
          <p:nvSpPr>
            <p:cNvPr id="101406" name="Text Box 45"/>
            <p:cNvSpPr txBox="1">
              <a:spLocks noChangeArrowheads="1"/>
            </p:cNvSpPr>
            <p:nvPr/>
          </p:nvSpPr>
          <p:spPr bwMode="auto">
            <a:xfrm>
              <a:off x="2812" y="2043"/>
              <a:ext cx="1844" cy="41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63500" dist="88900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1600" dirty="0">
                  <a:latin typeface="Comic Sans MS" pitchFamily="66" charset="0"/>
                </a:rPr>
                <a:t>Fractional location (</a:t>
              </a:r>
              <a:r>
                <a:rPr lang="en-US" altLang="en-US" sz="1600" dirty="0" err="1">
                  <a:latin typeface="Comic Sans MS" pitchFamily="66" charset="0"/>
                </a:rPr>
                <a:t>r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 err="1">
                  <a:latin typeface="Comic Sans MS" pitchFamily="66" charset="0"/>
                </a:rPr>
                <a:t>,c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>
                  <a:latin typeface="Comic Sans MS" pitchFamily="66" charset="0"/>
                </a:rPr>
                <a:t>) in </a:t>
              </a:r>
              <a:r>
                <a:rPr lang="en-US" altLang="en-US" sz="1600" b="1" dirty="0">
                  <a:latin typeface="Comic Sans MS" pitchFamily="66" charset="0"/>
                </a:rPr>
                <a:t>I</a:t>
              </a:r>
              <a:r>
                <a:rPr lang="en-US" altLang="en-US" sz="1600" dirty="0">
                  <a:latin typeface="Comic Sans MS" pitchFamily="66" charset="0"/>
                </a:rPr>
                <a:t> of pixel (</a:t>
              </a:r>
              <a:r>
                <a:rPr lang="en-US" altLang="en-US" sz="1600" dirty="0" err="1">
                  <a:latin typeface="Comic Sans MS" pitchFamily="66" charset="0"/>
                </a:rPr>
                <a:t>r′,c</a:t>
              </a:r>
              <a:r>
                <a:rPr lang="en-US" altLang="en-US" sz="1600" dirty="0">
                  <a:latin typeface="Comic Sans MS" pitchFamily="66" charset="0"/>
                </a:rPr>
                <a:t>′) in </a:t>
              </a:r>
              <a:r>
                <a:rPr lang="en-US" altLang="en-US" sz="1600" b="1" dirty="0">
                  <a:latin typeface="Comic Sans MS" pitchFamily="66" charset="0"/>
                </a:rPr>
                <a:t>J</a:t>
              </a:r>
              <a:r>
                <a:rPr lang="en-US" altLang="en-US" sz="16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1407" name="AutoShape 46"/>
            <p:cNvSpPr>
              <a:spLocks noChangeArrowheads="1"/>
            </p:cNvSpPr>
            <p:nvPr/>
          </p:nvSpPr>
          <p:spPr bwMode="auto">
            <a:xfrm>
              <a:off x="2400" y="2337"/>
              <a:ext cx="412" cy="163"/>
            </a:xfrm>
            <a:prstGeom prst="leftArrow">
              <a:avLst>
                <a:gd name="adj1" fmla="val 50000"/>
                <a:gd name="adj2" fmla="val 63190"/>
              </a:avLst>
            </a:prstGeom>
            <a:solidFill>
              <a:srgbClr val="FFFF99"/>
            </a:solidFill>
            <a:ln>
              <a:noFill/>
            </a:ln>
            <a:effectLst>
              <a:outerShdw blurRad="63500" dist="88900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1403" name="Group 47"/>
          <p:cNvGrpSpPr>
            <a:grpSpLocks/>
          </p:cNvGrpSpPr>
          <p:nvPr/>
        </p:nvGrpSpPr>
        <p:grpSpPr bwMode="auto">
          <a:xfrm>
            <a:off x="3810000" y="3883025"/>
            <a:ext cx="3122613" cy="336550"/>
            <a:chOff x="2640" y="2688"/>
            <a:chExt cx="2164" cy="240"/>
          </a:xfrm>
        </p:grpSpPr>
        <p:sp>
          <p:nvSpPr>
            <p:cNvPr id="101404" name="Text Box 48"/>
            <p:cNvSpPr txBox="1">
              <a:spLocks noChangeArrowheads="1"/>
            </p:cNvSpPr>
            <p:nvPr/>
          </p:nvSpPr>
          <p:spPr bwMode="auto">
            <a:xfrm>
              <a:off x="3062" y="2688"/>
              <a:ext cx="1742" cy="24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63500" dist="88900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1600" dirty="0">
                  <a:latin typeface="Comic Sans MS" pitchFamily="66" charset="0"/>
                </a:rPr>
                <a:t>Integer part of (</a:t>
              </a:r>
              <a:r>
                <a:rPr lang="en-US" altLang="en-US" sz="1600" dirty="0" err="1">
                  <a:latin typeface="Comic Sans MS" pitchFamily="66" charset="0"/>
                </a:rPr>
                <a:t>r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 err="1">
                  <a:latin typeface="Comic Sans MS" pitchFamily="66" charset="0"/>
                </a:rPr>
                <a:t>,c</a:t>
              </a:r>
              <a:r>
                <a:rPr lang="en-US" altLang="en-US" sz="1600" baseline="-25000" dirty="0" err="1">
                  <a:latin typeface="Comic Sans MS" pitchFamily="66" charset="0"/>
                </a:rPr>
                <a:t>f</a:t>
              </a:r>
              <a:r>
                <a:rPr lang="en-US" altLang="en-US" sz="1600" dirty="0">
                  <a:latin typeface="Comic Sans MS" pitchFamily="66" charset="0"/>
                </a:rPr>
                <a:t>).  </a:t>
              </a:r>
            </a:p>
          </p:txBody>
        </p:sp>
        <p:sp>
          <p:nvSpPr>
            <p:cNvPr id="101405" name="AutoShape 49"/>
            <p:cNvSpPr>
              <a:spLocks noChangeArrowheads="1"/>
            </p:cNvSpPr>
            <p:nvPr/>
          </p:nvSpPr>
          <p:spPr bwMode="auto">
            <a:xfrm>
              <a:off x="2640" y="2725"/>
              <a:ext cx="422" cy="163"/>
            </a:xfrm>
            <a:prstGeom prst="leftArrow">
              <a:avLst>
                <a:gd name="adj1" fmla="val 50000"/>
                <a:gd name="adj2" fmla="val 64724"/>
              </a:avLst>
            </a:prstGeom>
            <a:solidFill>
              <a:srgbClr val="FFFF99"/>
            </a:solidFill>
            <a:ln>
              <a:noFill/>
            </a:ln>
            <a:effectLst>
              <a:outerShdw blurRad="63500" dist="88900" dir="81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2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23925"/>
            <a:ext cx="8153400" cy="574675"/>
          </a:xfrm>
        </p:spPr>
        <p:txBody>
          <a:bodyPr>
            <a:spAutoFit/>
          </a:bodyPr>
          <a:lstStyle/>
          <a:p>
            <a:r>
              <a:rPr lang="en-US" altLang="en-US" sz="2800" dirty="0" smtClean="0"/>
              <a:t>Resampling Through Bilinear Interpolation </a:t>
            </a:r>
          </a:p>
        </p:txBody>
      </p:sp>
      <p:graphicFrame>
        <p:nvGraphicFramePr>
          <p:cNvPr id="7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373913"/>
              </p:ext>
            </p:extLst>
          </p:nvPr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0" name="Equation" r:id="rId33" imgW="152268" imgH="317225" progId="Equation.3">
                  <p:embed/>
                </p:oleObj>
              </mc:Choice>
              <mc:Fallback>
                <p:oleObj name="Equation" r:id="rId33" imgW="152268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79" name="Object 5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1" name="Equation" r:id="rId34" imgW="152268" imgH="317225" progId="Equation.3">
                  <p:embed/>
                </p:oleObj>
              </mc:Choice>
              <mc:Fallback>
                <p:oleObj name="Equation" r:id="rId34" imgW="152268" imgH="31722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0" name="Object 5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2" name="Equation" r:id="rId35" imgW="152268" imgH="317225" progId="Equation.3">
                  <p:embed/>
                </p:oleObj>
              </mc:Choice>
              <mc:Fallback>
                <p:oleObj name="Equation" r:id="rId35" imgW="152268" imgH="31722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101401" name="Text Box 43"/>
          <p:cNvSpPr txBox="1">
            <a:spLocks noChangeArrowheads="1"/>
          </p:cNvSpPr>
          <p:nvPr/>
        </p:nvSpPr>
        <p:spPr bwMode="auto">
          <a:xfrm>
            <a:off x="5056188" y="268288"/>
            <a:ext cx="3463925" cy="22923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81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600" dirty="0">
                <a:latin typeface="Comic Sans MS" pitchFamily="66" charset="0"/>
              </a:rPr>
              <a:t>For each pixel (</a:t>
            </a:r>
            <a:r>
              <a:rPr lang="en-US" altLang="en-US" sz="1600" dirty="0" err="1">
                <a:latin typeface="Comic Sans MS" pitchFamily="66" charset="0"/>
              </a:rPr>
              <a:t>r′,c</a:t>
            </a:r>
            <a:r>
              <a:rPr lang="en-US" altLang="en-US" sz="1600" dirty="0">
                <a:latin typeface="Comic Sans MS" pitchFamily="66" charset="0"/>
              </a:rPr>
              <a:t>′) in output image, </a:t>
            </a:r>
            <a:r>
              <a:rPr lang="en-US" altLang="en-US" sz="1600" b="1" dirty="0">
                <a:latin typeface="Comic Sans MS" pitchFamily="66" charset="0"/>
              </a:rPr>
              <a:t>J</a:t>
            </a:r>
            <a:r>
              <a:rPr lang="en-US" altLang="en-US" sz="1600" dirty="0">
                <a:latin typeface="Comic Sans MS" pitchFamily="66" charset="0"/>
              </a:rPr>
              <a:t>, compute the fractional location (</a:t>
            </a:r>
            <a:r>
              <a:rPr lang="en-US" altLang="en-US" sz="1600" dirty="0" err="1">
                <a:latin typeface="Comic Sans MS" pitchFamily="66" charset="0"/>
              </a:rPr>
              <a:t>r</a:t>
            </a:r>
            <a:r>
              <a:rPr lang="en-US" altLang="en-US" sz="1600" baseline="-25000" dirty="0" err="1">
                <a:latin typeface="Comic Sans MS" pitchFamily="66" charset="0"/>
              </a:rPr>
              <a:t>f</a:t>
            </a:r>
            <a:r>
              <a:rPr lang="en-US" altLang="en-US" sz="1600" dirty="0" err="1">
                <a:latin typeface="Comic Sans MS" pitchFamily="66" charset="0"/>
              </a:rPr>
              <a:t>,c</a:t>
            </a:r>
            <a:r>
              <a:rPr lang="en-US" altLang="en-US" sz="1600" baseline="-25000" dirty="0" err="1">
                <a:latin typeface="Comic Sans MS" pitchFamily="66" charset="0"/>
              </a:rPr>
              <a:t>f</a:t>
            </a:r>
            <a:r>
              <a:rPr lang="en-US" altLang="en-US" sz="1600" dirty="0">
                <a:latin typeface="Comic Sans MS" pitchFamily="66" charset="0"/>
              </a:rPr>
              <a:t>) in </a:t>
            </a:r>
            <a:r>
              <a:rPr lang="en-US" altLang="en-US" sz="1600" b="1" dirty="0">
                <a:latin typeface="Comic Sans MS" pitchFamily="66" charset="0"/>
              </a:rPr>
              <a:t>I</a:t>
            </a:r>
            <a:r>
              <a:rPr lang="en-US" altLang="en-US" sz="1600" dirty="0">
                <a:latin typeface="Comic Sans MS" pitchFamily="66" charset="0"/>
              </a:rPr>
              <a:t>.  Use (</a:t>
            </a:r>
            <a:r>
              <a:rPr lang="en-US" altLang="en-US" sz="1600" dirty="0" smtClean="0">
                <a:latin typeface="Comic Sans MS" pitchFamily="66" charset="0"/>
              </a:rPr>
              <a:t>r</a:t>
            </a:r>
            <a:r>
              <a:rPr lang="en-US" altLang="en-US" sz="1600" baseline="-25000" dirty="0" smtClean="0">
                <a:latin typeface="Comic Sans MS" pitchFamily="66" charset="0"/>
              </a:rPr>
              <a:t>0</a:t>
            </a:r>
            <a:r>
              <a:rPr lang="en-US" altLang="en-US" sz="1600" dirty="0" smtClean="0">
                <a:latin typeface="Comic Sans MS" pitchFamily="66" charset="0"/>
              </a:rPr>
              <a:t>,c</a:t>
            </a:r>
            <a:r>
              <a:rPr lang="en-US" altLang="en-US" sz="1600" baseline="-25000" dirty="0" smtClean="0">
                <a:latin typeface="Comic Sans MS" pitchFamily="66" charset="0"/>
              </a:rPr>
              <a:t>0</a:t>
            </a:r>
            <a:r>
              <a:rPr lang="en-US" altLang="en-US" sz="1600" dirty="0" smtClean="0">
                <a:latin typeface="Comic Sans MS" pitchFamily="66" charset="0"/>
              </a:rPr>
              <a:t>), </a:t>
            </a:r>
            <a:r>
              <a:rPr lang="en-US" altLang="en-US" sz="1600" dirty="0">
                <a:latin typeface="Comic Sans MS" pitchFamily="66" charset="0"/>
              </a:rPr>
              <a:t>the integer part of (</a:t>
            </a:r>
            <a:r>
              <a:rPr lang="en-US" altLang="en-US" sz="1600" dirty="0" err="1">
                <a:latin typeface="Comic Sans MS" pitchFamily="66" charset="0"/>
              </a:rPr>
              <a:t>r</a:t>
            </a:r>
            <a:r>
              <a:rPr lang="en-US" altLang="en-US" sz="1600" baseline="-25000" dirty="0" err="1">
                <a:latin typeface="Comic Sans MS" pitchFamily="66" charset="0"/>
              </a:rPr>
              <a:t>f</a:t>
            </a:r>
            <a:r>
              <a:rPr lang="en-US" altLang="en-US" sz="1600" dirty="0" err="1">
                <a:latin typeface="Comic Sans MS" pitchFamily="66" charset="0"/>
              </a:rPr>
              <a:t>,c</a:t>
            </a:r>
            <a:r>
              <a:rPr lang="en-US" altLang="en-US" sz="1600" baseline="-25000" dirty="0" err="1">
                <a:latin typeface="Comic Sans MS" pitchFamily="66" charset="0"/>
              </a:rPr>
              <a:t>f</a:t>
            </a:r>
            <a:r>
              <a:rPr lang="en-US" altLang="en-US" sz="1600" dirty="0">
                <a:latin typeface="Comic Sans MS" pitchFamily="66" charset="0"/>
              </a:rPr>
              <a:t>), to find the 4 neighboring locations in </a:t>
            </a:r>
            <a:r>
              <a:rPr lang="en-US" altLang="en-US" sz="1600" b="1" dirty="0">
                <a:latin typeface="Comic Sans MS" pitchFamily="66" charset="0"/>
              </a:rPr>
              <a:t>I</a:t>
            </a:r>
            <a:r>
              <a:rPr lang="en-US" altLang="en-US" sz="1600" dirty="0">
                <a:latin typeface="Comic Sans MS" pitchFamily="66" charset="0"/>
              </a:rPr>
              <a:t>.  Compute </a:t>
            </a:r>
            <a:r>
              <a:rPr lang="en-US" altLang="en-US" sz="1600" b="1" dirty="0">
                <a:latin typeface="Comic Sans MS" pitchFamily="66" charset="0"/>
              </a:rPr>
              <a:t>J</a:t>
            </a:r>
            <a:r>
              <a:rPr lang="en-US" altLang="en-US" sz="1600" dirty="0">
                <a:latin typeface="Comic Sans MS" pitchFamily="66" charset="0"/>
              </a:rPr>
              <a:t>(</a:t>
            </a:r>
            <a:r>
              <a:rPr lang="en-US" altLang="en-US" sz="1600" dirty="0" err="1">
                <a:latin typeface="Comic Sans MS" pitchFamily="66" charset="0"/>
              </a:rPr>
              <a:t>r′,c</a:t>
            </a:r>
            <a:r>
              <a:rPr lang="en-US" altLang="en-US" sz="1600" dirty="0">
                <a:latin typeface="Comic Sans MS" pitchFamily="66" charset="0"/>
              </a:rPr>
              <a:t>′) from a weighted sum of </a:t>
            </a:r>
            <a:r>
              <a:rPr lang="en-US" altLang="en-US" sz="1600" b="1" dirty="0">
                <a:latin typeface="Comic Sans MS" pitchFamily="66" charset="0"/>
              </a:rPr>
              <a:t>I</a:t>
            </a:r>
            <a:r>
              <a:rPr lang="en-US" altLang="en-US" sz="1600" dirty="0">
                <a:latin typeface="Comic Sans MS" pitchFamily="66" charset="0"/>
              </a:rPr>
              <a:t> at each of the locations.  The weights are computed from </a:t>
            </a:r>
            <a:r>
              <a:rPr lang="el-GR" altLang="en-US" sz="1600" dirty="0">
                <a:latin typeface="Comic Sans MS" pitchFamily="66" charset="0"/>
              </a:rPr>
              <a:t>Δ</a:t>
            </a:r>
            <a:r>
              <a:rPr lang="en-US" altLang="en-US" sz="1600" dirty="0">
                <a:latin typeface="Comic Sans MS" pitchFamily="66" charset="0"/>
              </a:rPr>
              <a:t>r and </a:t>
            </a:r>
            <a:r>
              <a:rPr lang="el-GR" altLang="en-US" sz="1600" dirty="0">
                <a:latin typeface="Comic Sans MS" pitchFamily="66" charset="0"/>
              </a:rPr>
              <a:t>Δ</a:t>
            </a:r>
            <a:r>
              <a:rPr lang="en-US" altLang="en-US" sz="1600" dirty="0">
                <a:latin typeface="Comic Sans MS" pitchFamily="66" charset="0"/>
              </a:rPr>
              <a:t>c. </a:t>
            </a:r>
            <a:endParaRPr lang="el-GR" altLang="en-US" sz="16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6" name="Text Box 4"/>
          <p:cNvSpPr txBox="1">
            <a:spLocks noChangeArrowheads="1"/>
          </p:cNvSpPr>
          <p:nvPr/>
        </p:nvSpPr>
        <p:spPr bwMode="auto">
          <a:xfrm>
            <a:off x="388938" y="1681163"/>
            <a:ext cx="3671887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>
                <a:solidFill>
                  <a:srgbClr val="336699"/>
                </a:solidFill>
                <a:latin typeface="Times New Roman" pitchFamily="18" charset="0"/>
              </a:rPr>
              <a:t>Size of original image:</a:t>
            </a:r>
            <a:r>
              <a:rPr lang="en-US" altLang="en-US" sz="1600" dirty="0">
                <a:latin typeface="Times New Roman" pitchFamily="18" charset="0"/>
              </a:rPr>
              <a:t>   </a:t>
            </a:r>
            <a:r>
              <a:rPr lang="en-US" altLang="en-US" sz="1600" i="1" dirty="0">
                <a:latin typeface="Times New Roman" pitchFamily="18" charset="0"/>
              </a:rPr>
              <a:t>R </a:t>
            </a:r>
            <a:r>
              <a:rPr lang="en-US" altLang="en-US" sz="16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 sz="1600" dirty="0">
                <a:latin typeface="Times New Roman" pitchFamily="18" charset="0"/>
              </a:rPr>
              <a:t> </a:t>
            </a:r>
            <a:r>
              <a:rPr lang="en-US" altLang="en-US" sz="1600" i="1" dirty="0">
                <a:latin typeface="Times New Roman" pitchFamily="18" charset="0"/>
              </a:rPr>
              <a:t>C</a:t>
            </a:r>
            <a:endParaRPr lang="en-US" altLang="en-US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07" name="Text Box 5"/>
          <p:cNvSpPr txBox="1">
            <a:spLocks noChangeArrowheads="1"/>
          </p:cNvSpPr>
          <p:nvPr/>
        </p:nvSpPr>
        <p:spPr bwMode="auto">
          <a:xfrm>
            <a:off x="388938" y="2079625"/>
            <a:ext cx="367188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Size of scaled image: </a:t>
            </a:r>
            <a:r>
              <a:rPr lang="en-US" altLang="en-US" sz="1600">
                <a:latin typeface="Times New Roman" pitchFamily="18" charset="0"/>
              </a:rPr>
              <a:t>    </a:t>
            </a:r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altLang="en-US" sz="1600" i="1">
                <a:latin typeface="Times New Roman" pitchFamily="18" charset="0"/>
              </a:rPr>
              <a:t> 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 sz="1600">
                <a:latin typeface="Times New Roman" pitchFamily="18" charset="0"/>
              </a:rPr>
              <a:t> </a:t>
            </a:r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′</a:t>
            </a:r>
            <a:endParaRPr lang="en-US" altLang="en-US" sz="1600" i="1">
              <a:latin typeface="Times New Roman" pitchFamily="18" charset="0"/>
            </a:endParaRPr>
          </a:p>
        </p:txBody>
      </p:sp>
      <p:sp>
        <p:nvSpPr>
          <p:cNvPr id="102408" name="Text Box 6"/>
          <p:cNvSpPr txBox="1">
            <a:spLocks noChangeArrowheads="1"/>
          </p:cNvSpPr>
          <p:nvPr/>
        </p:nvSpPr>
        <p:spPr bwMode="auto">
          <a:xfrm>
            <a:off x="388938" y="2478088"/>
            <a:ext cx="34639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>
                <a:solidFill>
                  <a:srgbClr val="336699"/>
                </a:solidFill>
                <a:latin typeface="Times New Roman" pitchFamily="18" charset="0"/>
              </a:rPr>
              <a:t>Row scale factor:</a:t>
            </a:r>
            <a:r>
              <a:rPr lang="en-US" altLang="en-US" sz="1600" dirty="0">
                <a:latin typeface="Times New Roman" pitchFamily="18" charset="0"/>
              </a:rPr>
              <a:t> </a:t>
            </a:r>
            <a:endParaRPr lang="en-US" altLang="en-US" sz="1600" i="1" dirty="0">
              <a:latin typeface="Times New Roman" pitchFamily="18" charset="0"/>
            </a:endParaRPr>
          </a:p>
        </p:txBody>
      </p:sp>
      <p:graphicFrame>
        <p:nvGraphicFramePr>
          <p:cNvPr id="10240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456730"/>
              </p:ext>
            </p:extLst>
          </p:nvPr>
        </p:nvGraphicFramePr>
        <p:xfrm>
          <a:off x="434975" y="2822575"/>
          <a:ext cx="31226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3" name="Equation" r:id="rId3" imgW="1892160" imgH="495000" progId="Equation.DSMT4">
                  <p:embed/>
                </p:oleObj>
              </mc:Choice>
              <mc:Fallback>
                <p:oleObj name="Equation" r:id="rId3" imgW="1892160" imgH="495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2822575"/>
                        <a:ext cx="312261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0" name="Text Box 8"/>
          <p:cNvSpPr txBox="1">
            <a:spLocks noChangeArrowheads="1"/>
          </p:cNvSpPr>
          <p:nvPr/>
        </p:nvSpPr>
        <p:spPr bwMode="auto">
          <a:xfrm>
            <a:off x="388938" y="3605213"/>
            <a:ext cx="37417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Column scale factor:</a:t>
            </a:r>
            <a:r>
              <a:rPr lang="en-US" altLang="en-US" sz="1600">
                <a:latin typeface="Times New Roman" pitchFamily="18" charset="0"/>
              </a:rPr>
              <a:t> </a:t>
            </a:r>
            <a:endParaRPr lang="en-US" altLang="en-US" sz="1600" i="1">
              <a:latin typeface="Times New Roman" pitchFamily="18" charset="0"/>
            </a:endParaRPr>
          </a:p>
        </p:txBody>
      </p:sp>
      <p:graphicFrame>
        <p:nvGraphicFramePr>
          <p:cNvPr id="1024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148333"/>
              </p:ext>
            </p:extLst>
          </p:nvPr>
        </p:nvGraphicFramePr>
        <p:xfrm>
          <a:off x="434975" y="3949700"/>
          <a:ext cx="297973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4" name="Equation" r:id="rId5" imgW="1879560" imgH="495000" progId="Equation.DSMT4">
                  <p:embed/>
                </p:oleObj>
              </mc:Choice>
              <mc:Fallback>
                <p:oleObj name="Equation" r:id="rId5" imgW="1879560" imgH="495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949700"/>
                        <a:ext cx="2979738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2" name="Text Box 10"/>
          <p:cNvSpPr txBox="1">
            <a:spLocks noChangeArrowheads="1"/>
          </p:cNvSpPr>
          <p:nvPr/>
        </p:nvSpPr>
        <p:spPr bwMode="auto">
          <a:xfrm>
            <a:off x="388938" y="4733925"/>
            <a:ext cx="381000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(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r</a:t>
            </a:r>
            <a:r>
              <a:rPr lang="en-US" altLang="en-US" sz="1600" i="1" baseline="-25000">
                <a:solidFill>
                  <a:srgbClr val="33669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, 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c</a:t>
            </a:r>
            <a:r>
              <a:rPr lang="en-US" altLang="en-US" sz="1600" i="1" baseline="-25000">
                <a:solidFill>
                  <a:srgbClr val="336699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) is the fractional location in the input image from which to sample the output pixel (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r</a:t>
            </a:r>
            <a:r>
              <a:rPr lang="en-US" altLang="en-US" sz="1600" i="1" baseline="30000">
                <a:solidFill>
                  <a:srgbClr val="336699"/>
                </a:solidFill>
                <a:latin typeface="Times New Roman" pitchFamily="18" charset="0"/>
              </a:rPr>
              <a:t>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, 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c</a:t>
            </a:r>
            <a:r>
              <a:rPr lang="en-US" altLang="en-US" sz="1600" i="1" baseline="30000">
                <a:solidFill>
                  <a:srgbClr val="336699"/>
                </a:solidFill>
                <a:latin typeface="Times New Roman" pitchFamily="18" charset="0"/>
              </a:rPr>
              <a:t> </a:t>
            </a:r>
            <a:r>
              <a:rPr lang="en-US" altLang="en-US" sz="1600" baseline="30000">
                <a:solidFill>
                  <a:srgbClr val="336699"/>
                </a:solidFill>
                <a:latin typeface="Times New Roman" pitchFamily="18" charset="0"/>
              </a:rPr>
              <a:t>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) .</a:t>
            </a:r>
          </a:p>
        </p:txBody>
      </p:sp>
      <p:graphicFrame>
        <p:nvGraphicFramePr>
          <p:cNvPr id="1024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796112"/>
              </p:ext>
            </p:extLst>
          </p:nvPr>
        </p:nvGraphicFramePr>
        <p:xfrm>
          <a:off x="434975" y="5602288"/>
          <a:ext cx="394017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5" name="Equation" r:id="rId7" imgW="2476440" imgH="266400" progId="Equation.DSMT4">
                  <p:embed/>
                </p:oleObj>
              </mc:Choice>
              <mc:Fallback>
                <p:oleObj name="Equation" r:id="rId7" imgW="2476440" imgH="266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5602288"/>
                        <a:ext cx="3940175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4" name="Text Box 12"/>
          <p:cNvSpPr txBox="1">
            <a:spLocks noChangeArrowheads="1"/>
          </p:cNvSpPr>
          <p:nvPr/>
        </p:nvSpPr>
        <p:spPr bwMode="auto">
          <a:xfrm>
            <a:off x="4849813" y="1681163"/>
            <a:ext cx="367030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>
                <a:solidFill>
                  <a:srgbClr val="336699"/>
                </a:solidFill>
                <a:latin typeface="Times New Roman" pitchFamily="18" charset="0"/>
              </a:rPr>
              <a:t>(</a:t>
            </a:r>
            <a:r>
              <a:rPr lang="en-US" altLang="en-US" sz="1600" i="1" dirty="0" smtClean="0">
                <a:solidFill>
                  <a:srgbClr val="336699"/>
                </a:solidFill>
                <a:latin typeface="Times New Roman" pitchFamily="18" charset="0"/>
              </a:rPr>
              <a:t>r</a:t>
            </a:r>
            <a:r>
              <a:rPr lang="en-US" altLang="en-US" sz="1600" baseline="-25000" dirty="0" smtClean="0">
                <a:solidFill>
                  <a:srgbClr val="336699"/>
                </a:solidFill>
                <a:latin typeface="Times New Roman" pitchFamily="18" charset="0"/>
              </a:rPr>
              <a:t>0</a:t>
            </a:r>
            <a:r>
              <a:rPr lang="en-US" altLang="en-US" sz="1600" dirty="0" smtClean="0">
                <a:solidFill>
                  <a:srgbClr val="336699"/>
                </a:solidFill>
                <a:latin typeface="Times New Roman" pitchFamily="18" charset="0"/>
              </a:rPr>
              <a:t>, </a:t>
            </a:r>
            <a:r>
              <a:rPr lang="en-US" altLang="en-US" sz="1600" i="1" dirty="0" smtClean="0">
                <a:solidFill>
                  <a:srgbClr val="336699"/>
                </a:solidFill>
                <a:latin typeface="Times New Roman" pitchFamily="18" charset="0"/>
              </a:rPr>
              <a:t>c</a:t>
            </a:r>
            <a:r>
              <a:rPr lang="en-US" altLang="en-US" sz="1600" baseline="-25000" dirty="0" smtClean="0">
                <a:solidFill>
                  <a:srgbClr val="336699"/>
                </a:solidFill>
                <a:latin typeface="Times New Roman" pitchFamily="18" charset="0"/>
              </a:rPr>
              <a:t>0 </a:t>
            </a:r>
            <a:r>
              <a:rPr lang="en-US" altLang="en-US" sz="1600" dirty="0" smtClean="0">
                <a:solidFill>
                  <a:srgbClr val="336699"/>
                </a:solidFill>
                <a:latin typeface="Times New Roman" pitchFamily="18" charset="0"/>
              </a:rPr>
              <a:t>) </a:t>
            </a:r>
            <a:r>
              <a:rPr lang="en-US" altLang="en-US" sz="1600" dirty="0">
                <a:solidFill>
                  <a:srgbClr val="336699"/>
                </a:solidFill>
                <a:latin typeface="Times New Roman" pitchFamily="18" charset="0"/>
              </a:rPr>
              <a:t>are the row and column indices of the pixels in the input image to use in the algorithm.</a:t>
            </a:r>
          </a:p>
        </p:txBody>
      </p:sp>
      <p:graphicFrame>
        <p:nvGraphicFramePr>
          <p:cNvPr id="1024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633612"/>
              </p:ext>
            </p:extLst>
          </p:nvPr>
        </p:nvGraphicFramePr>
        <p:xfrm>
          <a:off x="5489575" y="2535238"/>
          <a:ext cx="23050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6" name="Equation" r:id="rId9" imgW="1434960" imgH="304560" progId="Equation.DSMT4">
                  <p:embed/>
                </p:oleObj>
              </mc:Choice>
              <mc:Fallback>
                <p:oleObj name="Equation" r:id="rId9" imgW="1434960" imgH="30456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9575" y="2535238"/>
                        <a:ext cx="23050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6" name="Text Box 14"/>
          <p:cNvSpPr txBox="1">
            <a:spLocks noChangeArrowheads="1"/>
          </p:cNvSpPr>
          <p:nvPr/>
        </p:nvSpPr>
        <p:spPr bwMode="auto">
          <a:xfrm>
            <a:off x="4849813" y="3041649"/>
            <a:ext cx="3670300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(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  <a:sym typeface="Symbol" pitchFamily="82" charset="2"/>
              </a:rPr>
              <a:t>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r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,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  <a:sym typeface="Symbol" pitchFamily="82" charset="2"/>
              </a:rPr>
              <a:t>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c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)  are the fractional parts of the row and column locations,  (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r</a:t>
            </a:r>
            <a:r>
              <a:rPr lang="en-US" altLang="en-US" sz="1600" i="1" baseline="-25000">
                <a:solidFill>
                  <a:srgbClr val="336699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, 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c</a:t>
            </a:r>
            <a:r>
              <a:rPr lang="en-US" altLang="en-US" sz="1600" i="1" baseline="-25000">
                <a:solidFill>
                  <a:srgbClr val="336699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).</a:t>
            </a:r>
          </a:p>
        </p:txBody>
      </p:sp>
      <p:graphicFrame>
        <p:nvGraphicFramePr>
          <p:cNvPr id="1024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669783"/>
              </p:ext>
            </p:extLst>
          </p:nvPr>
        </p:nvGraphicFramePr>
        <p:xfrm>
          <a:off x="5314950" y="3640138"/>
          <a:ext cx="265430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7" name="Equation" r:id="rId11" imgW="1650960" imgH="279360" progId="Equation.DSMT4">
                  <p:embed/>
                </p:oleObj>
              </mc:Choice>
              <mc:Fallback>
                <p:oleObj name="Equation" r:id="rId11" imgW="1650960" imgH="2793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4950" y="3640138"/>
                        <a:ext cx="265430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8" name="Line 16"/>
          <p:cNvSpPr>
            <a:spLocks noChangeShapeType="1"/>
          </p:cNvSpPr>
          <p:nvPr/>
        </p:nvSpPr>
        <p:spPr bwMode="auto">
          <a:xfrm>
            <a:off x="4572000" y="1747838"/>
            <a:ext cx="0" cy="423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2419" name="Text Box 17"/>
          <p:cNvSpPr txBox="1">
            <a:spLocks noChangeArrowheads="1"/>
          </p:cNvSpPr>
          <p:nvPr/>
        </p:nvSpPr>
        <p:spPr bwMode="auto">
          <a:xfrm>
            <a:off x="4849813" y="4106861"/>
            <a:ext cx="3186112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Then the value of each output pixel is given by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26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23925"/>
            <a:ext cx="8153400" cy="574675"/>
          </a:xfrm>
        </p:spPr>
        <p:txBody>
          <a:bodyPr>
            <a:spAutoFit/>
          </a:bodyPr>
          <a:lstStyle/>
          <a:p>
            <a:r>
              <a:rPr lang="en-US" altLang="en-US" sz="2800" dirty="0" smtClean="0"/>
              <a:t>Resampling Through Bilinear Interpolation </a:t>
            </a:r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470817"/>
              </p:ext>
            </p:extLst>
          </p:nvPr>
        </p:nvGraphicFramePr>
        <p:xfrm>
          <a:off x="5232400" y="4673600"/>
          <a:ext cx="28194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8" name="Equation" r:id="rId13" imgW="2120760" imgH="1041120" progId="Equation.DSMT4">
                  <p:embed/>
                </p:oleObj>
              </mc:Choice>
              <mc:Fallback>
                <p:oleObj name="Equation" r:id="rId13" imgW="2120760" imgH="104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4673600"/>
                        <a:ext cx="28194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388938" y="1681163"/>
            <a:ext cx="3671887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>
                <a:solidFill>
                  <a:srgbClr val="336699"/>
                </a:solidFill>
                <a:latin typeface="Times New Roman" pitchFamily="18" charset="0"/>
              </a:rPr>
              <a:t>Size of original image:</a:t>
            </a:r>
            <a:r>
              <a:rPr lang="en-US" altLang="en-US" sz="1600" dirty="0">
                <a:latin typeface="Times New Roman" pitchFamily="18" charset="0"/>
              </a:rPr>
              <a:t>   </a:t>
            </a:r>
            <a:r>
              <a:rPr lang="en-US" altLang="en-US" sz="1600" i="1" dirty="0">
                <a:latin typeface="Times New Roman" pitchFamily="18" charset="0"/>
              </a:rPr>
              <a:t>R </a:t>
            </a:r>
            <a:r>
              <a:rPr lang="en-US" altLang="en-US" sz="16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 sz="1600" dirty="0">
                <a:latin typeface="Times New Roman" pitchFamily="18" charset="0"/>
              </a:rPr>
              <a:t> </a:t>
            </a:r>
            <a:r>
              <a:rPr lang="en-US" altLang="en-US" sz="1600" i="1" dirty="0">
                <a:latin typeface="Times New Roman" pitchFamily="18" charset="0"/>
              </a:rPr>
              <a:t>C</a:t>
            </a:r>
            <a:endParaRPr lang="en-US" altLang="en-US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388938" y="2079625"/>
            <a:ext cx="367188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Size of scaled image: </a:t>
            </a:r>
            <a:r>
              <a:rPr lang="en-US" altLang="en-US" sz="1600">
                <a:latin typeface="Times New Roman" pitchFamily="18" charset="0"/>
              </a:rPr>
              <a:t>    </a:t>
            </a:r>
            <a:r>
              <a:rPr lang="en-US" altLang="en-US" sz="1600" i="1">
                <a:latin typeface="Times New Roman" pitchFamily="18" charset="0"/>
              </a:rPr>
              <a:t>R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altLang="en-US" sz="1600" i="1">
                <a:latin typeface="Times New Roman" pitchFamily="18" charset="0"/>
              </a:rPr>
              <a:t> 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 sz="1600">
                <a:latin typeface="Times New Roman" pitchFamily="18" charset="0"/>
              </a:rPr>
              <a:t> </a:t>
            </a:r>
            <a:r>
              <a:rPr lang="en-US" altLang="en-US" sz="1600" i="1">
                <a:latin typeface="Times New Roman" pitchFamily="18" charset="0"/>
              </a:rPr>
              <a:t>C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′</a:t>
            </a:r>
            <a:endParaRPr lang="en-US" altLang="en-US" sz="1600" i="1">
              <a:latin typeface="Times New Roman" pitchFamily="18" charset="0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388938" y="2478088"/>
            <a:ext cx="34639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>
                <a:solidFill>
                  <a:srgbClr val="336699"/>
                </a:solidFill>
                <a:latin typeface="Times New Roman" pitchFamily="18" charset="0"/>
              </a:rPr>
              <a:t>Row scale factor:</a:t>
            </a:r>
            <a:r>
              <a:rPr lang="en-US" altLang="en-US" sz="1600" dirty="0">
                <a:latin typeface="Times New Roman" pitchFamily="18" charset="0"/>
              </a:rPr>
              <a:t> </a:t>
            </a:r>
            <a:endParaRPr lang="en-US" altLang="en-US" sz="1600" i="1" dirty="0">
              <a:latin typeface="Times New Roman" pitchFamily="18" charset="0"/>
            </a:endParaRPr>
          </a:p>
        </p:txBody>
      </p:sp>
      <p:graphicFrame>
        <p:nvGraphicFramePr>
          <p:cNvPr id="2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309377"/>
              </p:ext>
            </p:extLst>
          </p:nvPr>
        </p:nvGraphicFramePr>
        <p:xfrm>
          <a:off x="434975" y="2822575"/>
          <a:ext cx="31226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1" name="Equation" r:id="rId3" imgW="1892160" imgH="495000" progId="Equation.DSMT4">
                  <p:embed/>
                </p:oleObj>
              </mc:Choice>
              <mc:Fallback>
                <p:oleObj name="Equation" r:id="rId3" imgW="189216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2822575"/>
                        <a:ext cx="312261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388938" y="3605213"/>
            <a:ext cx="37417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Column scale factor:</a:t>
            </a:r>
            <a:r>
              <a:rPr lang="en-US" altLang="en-US" sz="1600">
                <a:latin typeface="Times New Roman" pitchFamily="18" charset="0"/>
              </a:rPr>
              <a:t> </a:t>
            </a:r>
            <a:endParaRPr lang="en-US" altLang="en-US" sz="1600" i="1">
              <a:latin typeface="Times New Roman" pitchFamily="18" charset="0"/>
            </a:endParaRPr>
          </a:p>
        </p:txBody>
      </p:sp>
      <p:graphicFrame>
        <p:nvGraphicFramePr>
          <p:cNvPr id="2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730056"/>
              </p:ext>
            </p:extLst>
          </p:nvPr>
        </p:nvGraphicFramePr>
        <p:xfrm>
          <a:off x="434975" y="3949700"/>
          <a:ext cx="297973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2" name="Equation" r:id="rId5" imgW="1879560" imgH="495000" progId="Equation.DSMT4">
                  <p:embed/>
                </p:oleObj>
              </mc:Choice>
              <mc:Fallback>
                <p:oleObj name="Equation" r:id="rId5" imgW="187956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949700"/>
                        <a:ext cx="2979738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0"/>
          <p:cNvSpPr txBox="1">
            <a:spLocks noChangeArrowheads="1"/>
          </p:cNvSpPr>
          <p:nvPr/>
        </p:nvSpPr>
        <p:spPr bwMode="auto">
          <a:xfrm>
            <a:off x="388938" y="4733925"/>
            <a:ext cx="381000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(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r</a:t>
            </a:r>
            <a:r>
              <a:rPr lang="en-US" altLang="en-US" sz="1600" i="1" baseline="-25000">
                <a:solidFill>
                  <a:srgbClr val="33669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, 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c</a:t>
            </a:r>
            <a:r>
              <a:rPr lang="en-US" altLang="en-US" sz="1600" i="1" baseline="-25000">
                <a:solidFill>
                  <a:srgbClr val="336699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) is the fractional location in the input image from which to sample the output pixel (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r</a:t>
            </a:r>
            <a:r>
              <a:rPr lang="en-US" altLang="en-US" sz="1600" i="1" baseline="30000">
                <a:solidFill>
                  <a:srgbClr val="336699"/>
                </a:solidFill>
                <a:latin typeface="Times New Roman" pitchFamily="18" charset="0"/>
              </a:rPr>
              <a:t>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, 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c</a:t>
            </a:r>
            <a:r>
              <a:rPr lang="en-US" altLang="en-US" sz="1600" i="1" baseline="30000">
                <a:solidFill>
                  <a:srgbClr val="336699"/>
                </a:solidFill>
                <a:latin typeface="Times New Roman" pitchFamily="18" charset="0"/>
              </a:rPr>
              <a:t> </a:t>
            </a:r>
            <a:r>
              <a:rPr lang="en-US" altLang="en-US" sz="1600" baseline="30000">
                <a:solidFill>
                  <a:srgbClr val="336699"/>
                </a:solidFill>
                <a:latin typeface="Times New Roman" pitchFamily="18" charset="0"/>
              </a:rPr>
              <a:t>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) .</a:t>
            </a:r>
          </a:p>
        </p:txBody>
      </p:sp>
      <p:graphicFrame>
        <p:nvGraphicFramePr>
          <p:cNvPr id="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436895"/>
              </p:ext>
            </p:extLst>
          </p:nvPr>
        </p:nvGraphicFramePr>
        <p:xfrm>
          <a:off x="434975" y="5602288"/>
          <a:ext cx="394017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3" name="Equation" r:id="rId7" imgW="2476440" imgH="266400" progId="Equation.DSMT4">
                  <p:embed/>
                </p:oleObj>
              </mc:Choice>
              <mc:Fallback>
                <p:oleObj name="Equation" r:id="rId7" imgW="2476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5602288"/>
                        <a:ext cx="3940175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12"/>
          <p:cNvSpPr txBox="1">
            <a:spLocks noChangeArrowheads="1"/>
          </p:cNvSpPr>
          <p:nvPr/>
        </p:nvSpPr>
        <p:spPr bwMode="auto">
          <a:xfrm>
            <a:off x="4849813" y="1681163"/>
            <a:ext cx="367030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 dirty="0">
                <a:solidFill>
                  <a:srgbClr val="336699"/>
                </a:solidFill>
                <a:latin typeface="Times New Roman" pitchFamily="18" charset="0"/>
              </a:rPr>
              <a:t>(</a:t>
            </a:r>
            <a:r>
              <a:rPr lang="en-US" altLang="en-US" sz="1600" i="1" dirty="0" smtClean="0">
                <a:solidFill>
                  <a:srgbClr val="336699"/>
                </a:solidFill>
                <a:latin typeface="Times New Roman" pitchFamily="18" charset="0"/>
              </a:rPr>
              <a:t>r</a:t>
            </a:r>
            <a:r>
              <a:rPr lang="en-US" altLang="en-US" sz="1600" baseline="-25000" dirty="0" smtClean="0">
                <a:solidFill>
                  <a:srgbClr val="336699"/>
                </a:solidFill>
                <a:latin typeface="Times New Roman" pitchFamily="18" charset="0"/>
              </a:rPr>
              <a:t>0</a:t>
            </a:r>
            <a:r>
              <a:rPr lang="en-US" altLang="en-US" sz="1600" dirty="0" smtClean="0">
                <a:solidFill>
                  <a:srgbClr val="336699"/>
                </a:solidFill>
                <a:latin typeface="Times New Roman" pitchFamily="18" charset="0"/>
              </a:rPr>
              <a:t>, </a:t>
            </a:r>
            <a:r>
              <a:rPr lang="en-US" altLang="en-US" sz="1600" i="1" dirty="0" smtClean="0">
                <a:solidFill>
                  <a:srgbClr val="336699"/>
                </a:solidFill>
                <a:latin typeface="Times New Roman" pitchFamily="18" charset="0"/>
              </a:rPr>
              <a:t>c</a:t>
            </a:r>
            <a:r>
              <a:rPr lang="en-US" altLang="en-US" sz="1600" baseline="-25000" dirty="0" smtClean="0">
                <a:solidFill>
                  <a:srgbClr val="336699"/>
                </a:solidFill>
                <a:latin typeface="Times New Roman" pitchFamily="18" charset="0"/>
              </a:rPr>
              <a:t>0 </a:t>
            </a:r>
            <a:r>
              <a:rPr lang="en-US" altLang="en-US" sz="1600" dirty="0" smtClean="0">
                <a:solidFill>
                  <a:srgbClr val="336699"/>
                </a:solidFill>
                <a:latin typeface="Times New Roman" pitchFamily="18" charset="0"/>
              </a:rPr>
              <a:t>) </a:t>
            </a:r>
            <a:r>
              <a:rPr lang="en-US" altLang="en-US" sz="1600" dirty="0">
                <a:solidFill>
                  <a:srgbClr val="336699"/>
                </a:solidFill>
                <a:latin typeface="Times New Roman" pitchFamily="18" charset="0"/>
              </a:rPr>
              <a:t>are the row and column indices of the pixels in the input image to use in the algorithm.</a:t>
            </a:r>
          </a:p>
        </p:txBody>
      </p:sp>
      <p:graphicFrame>
        <p:nvGraphicFramePr>
          <p:cNvPr id="4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830920"/>
              </p:ext>
            </p:extLst>
          </p:nvPr>
        </p:nvGraphicFramePr>
        <p:xfrm>
          <a:off x="5489575" y="2535238"/>
          <a:ext cx="23050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4" name="Equation" r:id="rId9" imgW="1434960" imgH="304560" progId="Equation.DSMT4">
                  <p:embed/>
                </p:oleObj>
              </mc:Choice>
              <mc:Fallback>
                <p:oleObj name="Equation" r:id="rId9" imgW="143496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9575" y="2535238"/>
                        <a:ext cx="23050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14"/>
          <p:cNvSpPr txBox="1">
            <a:spLocks noChangeArrowheads="1"/>
          </p:cNvSpPr>
          <p:nvPr/>
        </p:nvSpPr>
        <p:spPr bwMode="auto">
          <a:xfrm>
            <a:off x="4849813" y="3041649"/>
            <a:ext cx="3670300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(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  <a:sym typeface="Symbol" pitchFamily="82" charset="2"/>
              </a:rPr>
              <a:t>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r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,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  <a:sym typeface="Symbol" pitchFamily="82" charset="2"/>
              </a:rPr>
              <a:t>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c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)  are the fractional parts of the row and column locations,  (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r</a:t>
            </a:r>
            <a:r>
              <a:rPr lang="en-US" altLang="en-US" sz="1600" i="1" baseline="-25000">
                <a:solidFill>
                  <a:srgbClr val="336699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, </a:t>
            </a:r>
            <a:r>
              <a:rPr lang="en-US" altLang="en-US" sz="1600" i="1">
                <a:solidFill>
                  <a:srgbClr val="336699"/>
                </a:solidFill>
                <a:latin typeface="Times New Roman" pitchFamily="18" charset="0"/>
              </a:rPr>
              <a:t>c</a:t>
            </a:r>
            <a:r>
              <a:rPr lang="en-US" altLang="en-US" sz="1600" i="1" baseline="-25000">
                <a:solidFill>
                  <a:srgbClr val="336699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).</a:t>
            </a:r>
          </a:p>
        </p:txBody>
      </p:sp>
      <p:graphicFrame>
        <p:nvGraphicFramePr>
          <p:cNvPr id="5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206659"/>
              </p:ext>
            </p:extLst>
          </p:nvPr>
        </p:nvGraphicFramePr>
        <p:xfrm>
          <a:off x="5314950" y="3640138"/>
          <a:ext cx="265430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5" name="Equation" r:id="rId11" imgW="1650960" imgH="279360" progId="Equation.DSMT4">
                  <p:embed/>
                </p:oleObj>
              </mc:Choice>
              <mc:Fallback>
                <p:oleObj name="Equation" r:id="rId11" imgW="16509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4950" y="3640138"/>
                        <a:ext cx="265430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Line 16"/>
          <p:cNvSpPr>
            <a:spLocks noChangeShapeType="1"/>
          </p:cNvSpPr>
          <p:nvPr/>
        </p:nvSpPr>
        <p:spPr bwMode="auto">
          <a:xfrm>
            <a:off x="4572000" y="1747838"/>
            <a:ext cx="0" cy="423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Text Box 17"/>
          <p:cNvSpPr txBox="1">
            <a:spLocks noChangeArrowheads="1"/>
          </p:cNvSpPr>
          <p:nvPr/>
        </p:nvSpPr>
        <p:spPr bwMode="auto">
          <a:xfrm>
            <a:off x="4849813" y="4106861"/>
            <a:ext cx="3186112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defTabSz="82073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solidFill>
                  <a:srgbClr val="336699"/>
                </a:solidFill>
                <a:latin typeface="Times New Roman" pitchFamily="18" charset="0"/>
              </a:rPr>
              <a:t>Then the value of each output pixel is given by</a:t>
            </a:r>
          </a:p>
        </p:txBody>
      </p:sp>
      <p:graphicFrame>
        <p:nvGraphicFramePr>
          <p:cNvPr id="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3475"/>
              </p:ext>
            </p:extLst>
          </p:nvPr>
        </p:nvGraphicFramePr>
        <p:xfrm>
          <a:off x="5232400" y="4673600"/>
          <a:ext cx="281940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6" name="Equation" r:id="rId13" imgW="2120760" imgH="1041120" progId="Equation.DSMT4">
                  <p:embed/>
                </p:oleObj>
              </mc:Choice>
              <mc:Fallback>
                <p:oleObj name="Equation" r:id="rId13" imgW="2120760" imgH="104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4673600"/>
                        <a:ext cx="2819400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23925"/>
            <a:ext cx="8153400" cy="574675"/>
          </a:xfrm>
        </p:spPr>
        <p:txBody>
          <a:bodyPr>
            <a:spAutoFit/>
          </a:bodyPr>
          <a:lstStyle/>
          <a:p>
            <a:r>
              <a:rPr lang="en-US" altLang="en-US" sz="2800" dirty="0" smtClean="0"/>
              <a:t>Resampling Through Bilinear Interpolation </a:t>
            </a:r>
          </a:p>
        </p:txBody>
      </p:sp>
      <p:sp>
        <p:nvSpPr>
          <p:cNvPr id="103446" name="Text Box 19"/>
          <p:cNvSpPr txBox="1">
            <a:spLocks noChangeArrowheads="1"/>
          </p:cNvSpPr>
          <p:nvPr/>
        </p:nvSpPr>
        <p:spPr bwMode="auto">
          <a:xfrm>
            <a:off x="484188" y="2017713"/>
            <a:ext cx="3671887" cy="32924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600" dirty="0">
                <a:latin typeface="Comic Sans MS" pitchFamily="66" charset="0"/>
              </a:rPr>
              <a:t>Like nearest neighbor resampling the 4x4 neighborhood in I of the point (</a:t>
            </a:r>
            <a:r>
              <a:rPr lang="en-US" altLang="en-US" sz="1600" dirty="0" err="1">
                <a:latin typeface="Comic Sans MS" pitchFamily="66" charset="0"/>
              </a:rPr>
              <a:t>r</a:t>
            </a:r>
            <a:r>
              <a:rPr lang="en-US" altLang="en-US" sz="1600" baseline="-25000" dirty="0" err="1">
                <a:latin typeface="Comic Sans MS" pitchFamily="66" charset="0"/>
              </a:rPr>
              <a:t>f</a:t>
            </a:r>
            <a:r>
              <a:rPr lang="en-US" altLang="en-US" sz="1600" dirty="0" err="1">
                <a:latin typeface="Comic Sans MS" pitchFamily="66" charset="0"/>
              </a:rPr>
              <a:t>,c</a:t>
            </a:r>
            <a:r>
              <a:rPr lang="en-US" altLang="en-US" sz="1600" baseline="-25000" dirty="0" err="1">
                <a:latin typeface="Comic Sans MS" pitchFamily="66" charset="0"/>
              </a:rPr>
              <a:t>f</a:t>
            </a:r>
            <a:r>
              <a:rPr lang="en-US" altLang="en-US" sz="1600" dirty="0">
                <a:latin typeface="Comic Sans MS" pitchFamily="66" charset="0"/>
              </a:rPr>
              <a:t>,) has </a:t>
            </a: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(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r</a:t>
            </a:r>
            <a:r>
              <a:rPr lang="en-US" altLang="en-US" sz="1600" baseline="-25000" dirty="0" smtClean="0">
                <a:latin typeface="Comic Sans MS" pitchFamily="66" charset="0"/>
                <a:sym typeface="Symbol" pitchFamily="82" charset="2"/>
              </a:rPr>
              <a:t>0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,c</a:t>
            </a:r>
            <a:r>
              <a:rPr lang="en-US" altLang="en-US" sz="1600" baseline="-25000" dirty="0" smtClean="0">
                <a:latin typeface="Comic Sans MS" pitchFamily="66" charset="0"/>
                <a:sym typeface="Symbol" pitchFamily="82" charset="2"/>
              </a:rPr>
              <a:t>0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) </a:t>
            </a: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= </a:t>
            </a:r>
            <a:r>
              <a:rPr lang="en-US" altLang="en-US" sz="1600" b="1" dirty="0">
                <a:latin typeface="Comic Sans MS" pitchFamily="66" charset="0"/>
                <a:sym typeface="Symbol" pitchFamily="82" charset="2"/>
              </a:rPr>
              <a:t></a:t>
            </a:r>
            <a:r>
              <a:rPr lang="en-US" altLang="en-US" sz="1600" dirty="0">
                <a:latin typeface="Comic Sans MS" pitchFamily="66" charset="0"/>
              </a:rPr>
              <a:t>(</a:t>
            </a:r>
            <a:r>
              <a:rPr lang="en-US" altLang="en-US" sz="1600" dirty="0" err="1">
                <a:latin typeface="Comic Sans MS" pitchFamily="66" charset="0"/>
              </a:rPr>
              <a:t>r</a:t>
            </a:r>
            <a:r>
              <a:rPr lang="en-US" altLang="en-US" sz="1600" baseline="-25000" dirty="0" err="1">
                <a:latin typeface="Comic Sans MS" pitchFamily="66" charset="0"/>
              </a:rPr>
              <a:t>f</a:t>
            </a:r>
            <a:r>
              <a:rPr lang="en-US" altLang="en-US" sz="1600" dirty="0" err="1">
                <a:latin typeface="Comic Sans MS" pitchFamily="66" charset="0"/>
              </a:rPr>
              <a:t>,c</a:t>
            </a:r>
            <a:r>
              <a:rPr lang="en-US" altLang="en-US" sz="1600" baseline="-25000" dirty="0" err="1">
                <a:latin typeface="Comic Sans MS" pitchFamily="66" charset="0"/>
              </a:rPr>
              <a:t>f</a:t>
            </a:r>
            <a:r>
              <a:rPr lang="en-US" altLang="en-US" sz="1600" dirty="0">
                <a:latin typeface="Comic Sans MS" pitchFamily="66" charset="0"/>
              </a:rPr>
              <a:t>,)</a:t>
            </a:r>
            <a:r>
              <a:rPr lang="en-US" altLang="en-US" sz="1600" b="1" dirty="0">
                <a:latin typeface="Comic Sans MS" pitchFamily="66" charset="0"/>
                <a:sym typeface="Symbol" pitchFamily="82" charset="2"/>
              </a:rPr>
              <a:t></a:t>
            </a:r>
            <a:r>
              <a:rPr lang="en-US" altLang="en-US" sz="1600" dirty="0">
                <a:latin typeface="Comic Sans MS" pitchFamily="66" charset="0"/>
              </a:rPr>
              <a:t> as its upper left corner and has </a:t>
            </a: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(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r</a:t>
            </a:r>
            <a:r>
              <a:rPr lang="en-US" altLang="en-US" sz="1600" baseline="-25000" dirty="0">
                <a:latin typeface="Comic Sans MS" pitchFamily="66" charset="0"/>
                <a:sym typeface="Symbol" pitchFamily="82" charset="2"/>
              </a:rPr>
              <a:t>0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+1,c</a:t>
            </a:r>
            <a:r>
              <a:rPr lang="en-US" altLang="en-US" sz="1600" baseline="-25000" dirty="0" smtClean="0">
                <a:latin typeface="Comic Sans MS" pitchFamily="66" charset="0"/>
                <a:sym typeface="Symbol" pitchFamily="82" charset="2"/>
              </a:rPr>
              <a:t>0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+1</a:t>
            </a: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) as its lower right corner.  </a:t>
            </a:r>
          </a:p>
          <a:p>
            <a:pPr algn="l">
              <a:spcBef>
                <a:spcPct val="50000"/>
              </a:spcBef>
            </a:pP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Thus for each </a:t>
            </a:r>
            <a:r>
              <a:rPr lang="en-US" altLang="en-US" sz="1600" dirty="0">
                <a:latin typeface="Comic Sans MS" pitchFamily="66" charset="0"/>
              </a:rPr>
              <a:t>(</a:t>
            </a:r>
            <a:r>
              <a:rPr lang="en-US" altLang="en-US" sz="1600" dirty="0" err="1">
                <a:latin typeface="Comic Sans MS" pitchFamily="66" charset="0"/>
              </a:rPr>
              <a:t>r</a:t>
            </a:r>
            <a:r>
              <a:rPr lang="en-US" altLang="en-US" sz="1600" baseline="-25000" dirty="0" err="1">
                <a:latin typeface="Comic Sans MS" pitchFamily="66" charset="0"/>
              </a:rPr>
              <a:t>f</a:t>
            </a:r>
            <a:r>
              <a:rPr lang="en-US" altLang="en-US" sz="1600" dirty="0" err="1">
                <a:latin typeface="Comic Sans MS" pitchFamily="66" charset="0"/>
              </a:rPr>
              <a:t>,c</a:t>
            </a:r>
            <a:r>
              <a:rPr lang="en-US" altLang="en-US" sz="1600" baseline="-25000" dirty="0" err="1">
                <a:latin typeface="Comic Sans MS" pitchFamily="66" charset="0"/>
              </a:rPr>
              <a:t>f</a:t>
            </a:r>
            <a:r>
              <a:rPr lang="en-US" altLang="en-US" sz="1600" dirty="0">
                <a:latin typeface="Comic Sans MS" pitchFamily="66" charset="0"/>
              </a:rPr>
              <a:t>,): </a:t>
            </a: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 (1) neither 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r</a:t>
            </a:r>
            <a:r>
              <a:rPr lang="en-US" altLang="en-US" sz="1600" baseline="-25000" dirty="0">
                <a:latin typeface="Comic Sans MS" pitchFamily="66" charset="0"/>
                <a:sym typeface="Symbol" pitchFamily="82" charset="2"/>
              </a:rPr>
              <a:t>0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 </a:t>
            </a: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nor 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c</a:t>
            </a:r>
            <a:r>
              <a:rPr lang="en-US" altLang="en-US" sz="1600" baseline="-25000" dirty="0">
                <a:latin typeface="Comic Sans MS" pitchFamily="66" charset="0"/>
                <a:sym typeface="Symbol" pitchFamily="82" charset="2"/>
              </a:rPr>
              <a:t>0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 </a:t>
            </a: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can be less than one and (2)</a:t>
            </a:r>
            <a:r>
              <a:rPr lang="en-US" altLang="en-US" sz="1600" dirty="0">
                <a:latin typeface="French Script MT" pitchFamily="66" charset="0"/>
                <a:sym typeface="Symbol" pitchFamily="82" charset="2"/>
              </a:rPr>
              <a:t> 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r</a:t>
            </a:r>
            <a:r>
              <a:rPr lang="en-US" altLang="en-US" sz="1600" baseline="-25000" dirty="0">
                <a:latin typeface="Comic Sans MS" pitchFamily="66" charset="0"/>
                <a:sym typeface="Symbol" pitchFamily="82" charset="2"/>
              </a:rPr>
              <a:t>0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+1 </a:t>
            </a: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cannot be greater than R and 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c</a:t>
            </a:r>
            <a:r>
              <a:rPr lang="en-US" altLang="en-US" sz="1600" baseline="-25000" dirty="0">
                <a:latin typeface="Comic Sans MS" pitchFamily="66" charset="0"/>
                <a:sym typeface="Symbol" pitchFamily="82" charset="2"/>
              </a:rPr>
              <a:t>0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+1 </a:t>
            </a: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cannot be greater than C. </a:t>
            </a:r>
          </a:p>
          <a:p>
            <a:pPr algn="l">
              <a:spcBef>
                <a:spcPct val="50000"/>
              </a:spcBef>
            </a:pP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If the set of all indices {(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r</a:t>
            </a:r>
            <a:r>
              <a:rPr lang="en-US" altLang="en-US" sz="1600" baseline="-25000" dirty="0">
                <a:latin typeface="Comic Sans MS" pitchFamily="66" charset="0"/>
                <a:sym typeface="Symbol" pitchFamily="82" charset="2"/>
              </a:rPr>
              <a:t>0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,c</a:t>
            </a:r>
            <a:r>
              <a:rPr lang="en-US" altLang="en-US" sz="1600" baseline="-25000" dirty="0" smtClean="0">
                <a:latin typeface="Comic Sans MS" pitchFamily="66" charset="0"/>
                <a:sym typeface="Symbol" pitchFamily="82" charset="2"/>
              </a:rPr>
              <a:t>0</a:t>
            </a:r>
            <a:r>
              <a:rPr lang="en-US" altLang="en-US" sz="1600" dirty="0" smtClean="0">
                <a:latin typeface="Comic Sans MS" pitchFamily="66" charset="0"/>
                <a:sym typeface="Symbol" pitchFamily="82" charset="2"/>
              </a:rPr>
              <a:t>)} </a:t>
            </a:r>
            <a:r>
              <a:rPr lang="en-US" altLang="en-US" sz="1600" dirty="0">
                <a:latin typeface="Comic Sans MS" pitchFamily="66" charset="0"/>
                <a:sym typeface="Symbol" pitchFamily="82" charset="2"/>
              </a:rPr>
              <a:t>do not satisfy (1) or (2), you must adjust the indices so that they do.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2" name="Picture 2" descr="test05x05_zoo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2971800"/>
            <a:ext cx="1662112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3" descr="test11x11_zoom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8" y="1981200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143000"/>
            <a:ext cx="4648200" cy="723900"/>
          </a:xfrm>
        </p:spPr>
        <p:txBody>
          <a:bodyPr/>
          <a:lstStyle/>
          <a:p>
            <a:r>
              <a:rPr lang="en-US" altLang="en-US" smtClean="0"/>
              <a:t>Bilinear Interpolation</a:t>
            </a:r>
          </a:p>
        </p:txBody>
      </p:sp>
      <p:pic>
        <p:nvPicPr>
          <p:cNvPr id="104455" name="Picture 5" descr="test7x7_zoom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646363"/>
            <a:ext cx="2327275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6" name="Text Box 6"/>
          <p:cNvSpPr txBox="1">
            <a:spLocks noChangeArrowheads="1"/>
          </p:cNvSpPr>
          <p:nvPr/>
        </p:nvSpPr>
        <p:spPr bwMode="auto">
          <a:xfrm>
            <a:off x="3233738" y="5029200"/>
            <a:ext cx="679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800"/>
              <a:t>1:1</a:t>
            </a:r>
          </a:p>
        </p:txBody>
      </p:sp>
      <p:sp>
        <p:nvSpPr>
          <p:cNvPr id="104457" name="Text Box 7"/>
          <p:cNvSpPr txBox="1">
            <a:spLocks noChangeArrowheads="1"/>
          </p:cNvSpPr>
          <p:nvPr/>
        </p:nvSpPr>
        <p:spPr bwMode="auto">
          <a:xfrm>
            <a:off x="863600" y="4700588"/>
            <a:ext cx="679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800"/>
              <a:t>5:7</a:t>
            </a:r>
          </a:p>
        </p:txBody>
      </p:sp>
      <p:sp>
        <p:nvSpPr>
          <p:cNvPr id="104458" name="Text Box 8"/>
          <p:cNvSpPr txBox="1">
            <a:spLocks noChangeArrowheads="1"/>
          </p:cNvSpPr>
          <p:nvPr/>
        </p:nvSpPr>
        <p:spPr bwMode="auto">
          <a:xfrm>
            <a:off x="6502400" y="5699125"/>
            <a:ext cx="877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800"/>
              <a:t>11:7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6" name="Picture 2" descr="bilin_de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408622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0547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305800" cy="723900"/>
          </a:xfrm>
        </p:spPr>
        <p:txBody>
          <a:bodyPr/>
          <a:lstStyle/>
          <a:p>
            <a:r>
              <a:rPr lang="en-US" altLang="en-US" sz="2800" smtClean="0"/>
              <a:t>Bi-Interp Example: resize to 5/7 of original dimensions.</a:t>
            </a:r>
          </a:p>
        </p:txBody>
      </p:sp>
      <p:pic>
        <p:nvPicPr>
          <p:cNvPr id="105478" name="Picture 4" descr="bilin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981200"/>
            <a:ext cx="27051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05479" name="Text Box 5"/>
          <p:cNvSpPr txBox="1">
            <a:spLocks noChangeArrowheads="1"/>
          </p:cNvSpPr>
          <p:nvPr/>
        </p:nvSpPr>
        <p:spPr bwMode="auto">
          <a:xfrm>
            <a:off x="1447800" y="3962400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800" i="1">
                <a:latin typeface="Times New Roman" pitchFamily="18" charset="0"/>
              </a:rPr>
              <a:t>2</a:t>
            </a:r>
            <a:r>
              <a:rPr lang="en-US" altLang="en-US" sz="1800">
                <a:latin typeface="Times New Roman" pitchFamily="18" charset="0"/>
              </a:rPr>
              <a:t>/</a:t>
            </a:r>
            <a:r>
              <a:rPr lang="en-US" altLang="en-US" sz="1800" i="1">
                <a:latin typeface="Times New Roman" pitchFamily="18" charset="0"/>
              </a:rPr>
              <a:t>5</a:t>
            </a:r>
          </a:p>
        </p:txBody>
      </p:sp>
      <p:sp>
        <p:nvSpPr>
          <p:cNvPr id="105480" name="Text Box 6"/>
          <p:cNvSpPr txBox="1">
            <a:spLocks noChangeArrowheads="1"/>
          </p:cNvSpPr>
          <p:nvPr/>
        </p:nvSpPr>
        <p:spPr bwMode="auto">
          <a:xfrm>
            <a:off x="2438400" y="3962400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800" i="1">
                <a:latin typeface="Times New Roman" pitchFamily="18" charset="0"/>
              </a:rPr>
              <a:t>3</a:t>
            </a:r>
            <a:r>
              <a:rPr lang="en-US" altLang="en-US" sz="1800">
                <a:latin typeface="Times New Roman" pitchFamily="18" charset="0"/>
              </a:rPr>
              <a:t>/</a:t>
            </a:r>
            <a:r>
              <a:rPr lang="en-US" altLang="en-US" sz="1800" i="1">
                <a:latin typeface="Times New Roman" pitchFamily="18" charset="0"/>
              </a:rPr>
              <a:t>5</a:t>
            </a:r>
          </a:p>
        </p:txBody>
      </p:sp>
      <p:grpSp>
        <p:nvGrpSpPr>
          <p:cNvPr id="105481" name="Group 7"/>
          <p:cNvGrpSpPr>
            <a:grpSpLocks/>
          </p:cNvGrpSpPr>
          <p:nvPr/>
        </p:nvGrpSpPr>
        <p:grpSpPr bwMode="auto">
          <a:xfrm>
            <a:off x="762000" y="2133600"/>
            <a:ext cx="641350" cy="915988"/>
            <a:chOff x="480" y="1344"/>
            <a:chExt cx="404" cy="577"/>
          </a:xfrm>
        </p:grpSpPr>
        <p:sp>
          <p:nvSpPr>
            <p:cNvPr id="105504" name="Text Box 8"/>
            <p:cNvSpPr txBox="1">
              <a:spLocks noChangeArrowheads="1"/>
            </p:cNvSpPr>
            <p:nvPr/>
          </p:nvSpPr>
          <p:spPr bwMode="auto">
            <a:xfrm>
              <a:off x="480" y="1344"/>
              <a:ext cx="404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800" i="1">
                  <a:latin typeface="Times New Roman" pitchFamily="18" charset="0"/>
                </a:rPr>
                <a:t> 180 </a:t>
              </a:r>
            </a:p>
            <a:p>
              <a:pPr algn="ctr"/>
              <a:r>
                <a:rPr lang="en-US" altLang="en-US" sz="1800" i="1">
                  <a:latin typeface="Times New Roman" pitchFamily="18" charset="0"/>
                </a:rPr>
                <a:t> 172 </a:t>
              </a:r>
            </a:p>
            <a:p>
              <a:pPr algn="ctr"/>
              <a:r>
                <a:rPr lang="en-US" altLang="en-US" sz="1800" i="1">
                  <a:latin typeface="Times New Roman" pitchFamily="18" charset="0"/>
                </a:rPr>
                <a:t> 135 </a:t>
              </a:r>
            </a:p>
          </p:txBody>
        </p:sp>
        <p:sp>
          <p:nvSpPr>
            <p:cNvPr id="105505" name="AutoShape 9"/>
            <p:cNvSpPr>
              <a:spLocks noChangeArrowheads="1"/>
            </p:cNvSpPr>
            <p:nvPr/>
          </p:nvSpPr>
          <p:spPr bwMode="auto">
            <a:xfrm>
              <a:off x="514" y="1344"/>
              <a:ext cx="336" cy="576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5482" name="Group 10"/>
          <p:cNvGrpSpPr>
            <a:grpSpLocks/>
          </p:cNvGrpSpPr>
          <p:nvPr/>
        </p:nvGrpSpPr>
        <p:grpSpPr bwMode="auto">
          <a:xfrm>
            <a:off x="2133600" y="2133600"/>
            <a:ext cx="641350" cy="915988"/>
            <a:chOff x="1344" y="1344"/>
            <a:chExt cx="404" cy="577"/>
          </a:xfrm>
        </p:grpSpPr>
        <p:sp>
          <p:nvSpPr>
            <p:cNvPr id="105502" name="Text Box 11"/>
            <p:cNvSpPr txBox="1">
              <a:spLocks noChangeArrowheads="1"/>
            </p:cNvSpPr>
            <p:nvPr/>
          </p:nvSpPr>
          <p:spPr bwMode="auto">
            <a:xfrm>
              <a:off x="1344" y="1344"/>
              <a:ext cx="404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800" i="1">
                  <a:latin typeface="Times New Roman" pitchFamily="18" charset="0"/>
                </a:rPr>
                <a:t> 109 </a:t>
              </a:r>
            </a:p>
            <a:p>
              <a:pPr algn="ctr"/>
              <a:r>
                <a:rPr lang="en-US" altLang="en-US" sz="1800" i="1">
                  <a:latin typeface="Times New Roman" pitchFamily="18" charset="0"/>
                </a:rPr>
                <a:t> 105 </a:t>
              </a:r>
            </a:p>
            <a:p>
              <a:pPr algn="ctr"/>
              <a:r>
                <a:rPr lang="en-US" altLang="en-US" sz="1800" i="1">
                  <a:latin typeface="Times New Roman" pitchFamily="18" charset="0"/>
                </a:rPr>
                <a:t> 70 </a:t>
              </a:r>
            </a:p>
          </p:txBody>
        </p:sp>
        <p:sp>
          <p:nvSpPr>
            <p:cNvPr id="105503" name="AutoShape 12"/>
            <p:cNvSpPr>
              <a:spLocks noChangeArrowheads="1"/>
            </p:cNvSpPr>
            <p:nvPr/>
          </p:nvSpPr>
          <p:spPr bwMode="auto">
            <a:xfrm>
              <a:off x="1378" y="1344"/>
              <a:ext cx="336" cy="576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5483" name="Group 13"/>
          <p:cNvGrpSpPr>
            <a:grpSpLocks/>
          </p:cNvGrpSpPr>
          <p:nvPr/>
        </p:nvGrpSpPr>
        <p:grpSpPr bwMode="auto">
          <a:xfrm>
            <a:off x="762000" y="3505200"/>
            <a:ext cx="641350" cy="915988"/>
            <a:chOff x="480" y="2208"/>
            <a:chExt cx="404" cy="577"/>
          </a:xfrm>
        </p:grpSpPr>
        <p:sp>
          <p:nvSpPr>
            <p:cNvPr id="105500" name="Text Box 14"/>
            <p:cNvSpPr txBox="1">
              <a:spLocks noChangeArrowheads="1"/>
            </p:cNvSpPr>
            <p:nvPr/>
          </p:nvSpPr>
          <p:spPr bwMode="auto">
            <a:xfrm>
              <a:off x="480" y="2208"/>
              <a:ext cx="404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800" i="1">
                  <a:latin typeface="Times New Roman" pitchFamily="18" charset="0"/>
                </a:rPr>
                <a:t> 249 </a:t>
              </a:r>
            </a:p>
            <a:p>
              <a:pPr algn="ctr"/>
              <a:r>
                <a:rPr lang="en-US" altLang="en-US" sz="1800" i="1">
                  <a:latin typeface="Times New Roman" pitchFamily="18" charset="0"/>
                </a:rPr>
                <a:t> 240 </a:t>
              </a:r>
            </a:p>
            <a:p>
              <a:pPr algn="ctr"/>
              <a:r>
                <a:rPr lang="en-US" altLang="en-US" sz="1800" i="1">
                  <a:latin typeface="Times New Roman" pitchFamily="18" charset="0"/>
                </a:rPr>
                <a:t> 183 </a:t>
              </a:r>
            </a:p>
          </p:txBody>
        </p:sp>
        <p:sp>
          <p:nvSpPr>
            <p:cNvPr id="105501" name="AutoShape 15"/>
            <p:cNvSpPr>
              <a:spLocks noChangeArrowheads="1"/>
            </p:cNvSpPr>
            <p:nvPr/>
          </p:nvSpPr>
          <p:spPr bwMode="auto">
            <a:xfrm>
              <a:off x="514" y="2208"/>
              <a:ext cx="336" cy="576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5484" name="Group 16"/>
          <p:cNvGrpSpPr>
            <a:grpSpLocks/>
          </p:cNvGrpSpPr>
          <p:nvPr/>
        </p:nvGrpSpPr>
        <p:grpSpPr bwMode="auto">
          <a:xfrm>
            <a:off x="2057400" y="4953000"/>
            <a:ext cx="641350" cy="915988"/>
            <a:chOff x="2208" y="3120"/>
            <a:chExt cx="404" cy="577"/>
          </a:xfrm>
        </p:grpSpPr>
        <p:sp>
          <p:nvSpPr>
            <p:cNvPr id="105498" name="Text Box 17"/>
            <p:cNvSpPr txBox="1">
              <a:spLocks noChangeArrowheads="1"/>
            </p:cNvSpPr>
            <p:nvPr/>
          </p:nvSpPr>
          <p:spPr bwMode="auto">
            <a:xfrm>
              <a:off x="2208" y="3120"/>
              <a:ext cx="404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800" i="1">
                  <a:latin typeface="Times New Roman" pitchFamily="18" charset="0"/>
                </a:rPr>
                <a:t> 218 </a:t>
              </a:r>
            </a:p>
            <a:p>
              <a:pPr algn="ctr"/>
              <a:r>
                <a:rPr lang="en-US" altLang="en-US" sz="1800" i="1">
                  <a:latin typeface="Times New Roman" pitchFamily="18" charset="0"/>
                </a:rPr>
                <a:t> 210 </a:t>
              </a:r>
            </a:p>
            <a:p>
              <a:pPr algn="ctr"/>
              <a:r>
                <a:rPr lang="en-US" altLang="en-US" sz="1800" i="1">
                  <a:latin typeface="Times New Roman" pitchFamily="18" charset="0"/>
                </a:rPr>
                <a:t> 154 </a:t>
              </a:r>
            </a:p>
          </p:txBody>
        </p:sp>
        <p:sp>
          <p:nvSpPr>
            <p:cNvPr id="105499" name="AutoShape 18"/>
            <p:cNvSpPr>
              <a:spLocks noChangeArrowheads="1"/>
            </p:cNvSpPr>
            <p:nvPr/>
          </p:nvSpPr>
          <p:spPr bwMode="auto">
            <a:xfrm>
              <a:off x="2242" y="3120"/>
              <a:ext cx="336" cy="576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5485" name="Group 19"/>
          <p:cNvGrpSpPr>
            <a:grpSpLocks/>
          </p:cNvGrpSpPr>
          <p:nvPr/>
        </p:nvGrpSpPr>
        <p:grpSpPr bwMode="auto">
          <a:xfrm>
            <a:off x="5865813" y="2284413"/>
            <a:ext cx="646112" cy="915987"/>
            <a:chOff x="3694" y="1439"/>
            <a:chExt cx="408" cy="577"/>
          </a:xfrm>
        </p:grpSpPr>
        <p:sp>
          <p:nvSpPr>
            <p:cNvPr id="105496" name="Text Box 20"/>
            <p:cNvSpPr txBox="1">
              <a:spLocks noChangeArrowheads="1"/>
            </p:cNvSpPr>
            <p:nvPr/>
          </p:nvSpPr>
          <p:spPr bwMode="auto">
            <a:xfrm>
              <a:off x="3694" y="1439"/>
              <a:ext cx="408" cy="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800" i="1">
                  <a:latin typeface="Times New Roman" pitchFamily="18" charset="0"/>
                </a:rPr>
                <a:t> 186 </a:t>
              </a:r>
            </a:p>
            <a:p>
              <a:pPr algn="ctr"/>
              <a:r>
                <a:rPr lang="en-US" altLang="en-US" sz="1800" i="1">
                  <a:latin typeface="Times New Roman" pitchFamily="18" charset="0"/>
                </a:rPr>
                <a:t> 178 </a:t>
              </a:r>
            </a:p>
            <a:p>
              <a:pPr algn="ctr"/>
              <a:r>
                <a:rPr lang="en-US" altLang="en-US" sz="1800" i="1">
                  <a:latin typeface="Times New Roman" pitchFamily="18" charset="0"/>
                </a:rPr>
                <a:t> 134 </a:t>
              </a:r>
            </a:p>
          </p:txBody>
        </p:sp>
        <p:sp>
          <p:nvSpPr>
            <p:cNvPr id="105497" name="AutoShape 21"/>
            <p:cNvSpPr>
              <a:spLocks noChangeArrowheads="1"/>
            </p:cNvSpPr>
            <p:nvPr/>
          </p:nvSpPr>
          <p:spPr bwMode="auto">
            <a:xfrm>
              <a:off x="3730" y="1440"/>
              <a:ext cx="336" cy="576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5486" name="Line 22"/>
          <p:cNvSpPr>
            <a:spLocks noChangeShapeType="1"/>
          </p:cNvSpPr>
          <p:nvPr/>
        </p:nvSpPr>
        <p:spPr bwMode="auto">
          <a:xfrm flipV="1">
            <a:off x="2362200" y="44958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7" name="Line 23"/>
          <p:cNvSpPr>
            <a:spLocks noChangeShapeType="1"/>
          </p:cNvSpPr>
          <p:nvPr/>
        </p:nvSpPr>
        <p:spPr bwMode="auto">
          <a:xfrm flipV="1">
            <a:off x="2362200" y="4648200"/>
            <a:ext cx="838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8" name="Line 24"/>
          <p:cNvSpPr>
            <a:spLocks noChangeShapeType="1"/>
          </p:cNvSpPr>
          <p:nvPr/>
        </p:nvSpPr>
        <p:spPr bwMode="auto">
          <a:xfrm>
            <a:off x="1371600" y="25908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9" name="Line 25"/>
          <p:cNvSpPr>
            <a:spLocks noChangeShapeType="1"/>
          </p:cNvSpPr>
          <p:nvPr/>
        </p:nvSpPr>
        <p:spPr bwMode="auto">
          <a:xfrm>
            <a:off x="2743200" y="25908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90" name="Line 26"/>
          <p:cNvSpPr>
            <a:spLocks noChangeShapeType="1"/>
          </p:cNvSpPr>
          <p:nvPr/>
        </p:nvSpPr>
        <p:spPr bwMode="auto">
          <a:xfrm>
            <a:off x="1371600" y="39624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91" name="Freeform 27"/>
          <p:cNvSpPr>
            <a:spLocks/>
          </p:cNvSpPr>
          <p:nvPr/>
        </p:nvSpPr>
        <p:spPr bwMode="auto">
          <a:xfrm>
            <a:off x="2514600" y="2743200"/>
            <a:ext cx="3352800" cy="1219200"/>
          </a:xfrm>
          <a:custGeom>
            <a:avLst/>
            <a:gdLst>
              <a:gd name="T0" fmla="*/ 2147483647 w 2160"/>
              <a:gd name="T1" fmla="*/ 0 h 768"/>
              <a:gd name="T2" fmla="*/ 2147483647 w 2160"/>
              <a:gd name="T3" fmla="*/ 2147483647 h 768"/>
              <a:gd name="T4" fmla="*/ 2147483647 w 2160"/>
              <a:gd name="T5" fmla="*/ 2147483647 h 768"/>
              <a:gd name="T6" fmla="*/ 0 w 2160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" h="768">
                <a:moveTo>
                  <a:pt x="2160" y="0"/>
                </a:moveTo>
                <a:cubicBezTo>
                  <a:pt x="1960" y="288"/>
                  <a:pt x="1760" y="576"/>
                  <a:pt x="1488" y="672"/>
                </a:cubicBezTo>
                <a:cubicBezTo>
                  <a:pt x="1216" y="768"/>
                  <a:pt x="776" y="584"/>
                  <a:pt x="528" y="576"/>
                </a:cubicBezTo>
                <a:cubicBezTo>
                  <a:pt x="280" y="568"/>
                  <a:pt x="88" y="608"/>
                  <a:pt x="0" y="62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48100" y="5029200"/>
            <a:ext cx="4724400" cy="822960"/>
            <a:chOff x="3848100" y="5029200"/>
            <a:chExt cx="4724400" cy="822960"/>
          </a:xfrm>
        </p:grpSpPr>
        <p:sp>
          <p:nvSpPr>
            <p:cNvPr id="3" name="Rectangle 2"/>
            <p:cNvSpPr/>
            <p:nvPr/>
          </p:nvSpPr>
          <p:spPr bwMode="auto">
            <a:xfrm>
              <a:off x="3848100" y="5029200"/>
              <a:ext cx="4724400" cy="82296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25400" dist="76200" dir="13500000" algn="br" rotWithShape="0">
                <a:prstClr val="black">
                  <a:alpha val="50000"/>
                </a:prstClr>
              </a:outerShdw>
            </a:effectLst>
            <a:extLst/>
          </p:spPr>
          <p:txBody>
            <a:bodyPr wrap="square">
              <a:spAutoFit/>
            </a:bodyPr>
            <a:lstStyle/>
            <a:p>
              <a:pPr defTabSz="820738">
                <a:defRPr/>
              </a:pPr>
              <a:endParaRPr lang="en-US">
                <a:latin typeface="Arial" pitchFamily="34" charset="0"/>
              </a:endParaRPr>
            </a:p>
          </p:txBody>
        </p:sp>
        <p:graphicFrame>
          <p:nvGraphicFramePr>
            <p:cNvPr id="39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6551549"/>
                </p:ext>
              </p:extLst>
            </p:nvPr>
          </p:nvGraphicFramePr>
          <p:xfrm>
            <a:off x="3848100" y="5060950"/>
            <a:ext cx="4724400" cy="736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63" name="Equation" r:id="rId5" imgW="4724280" imgH="736560" progId="Equation.DSMT4">
                    <p:embed/>
                  </p:oleObj>
                </mc:Choice>
                <mc:Fallback>
                  <p:oleObj name="Equation" r:id="rId5" imgW="4724280" imgH="736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8100" y="5060950"/>
                          <a:ext cx="4724400" cy="736600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153400" cy="579438"/>
          </a:xfrm>
        </p:spPr>
        <p:txBody>
          <a:bodyPr>
            <a:spAutoFit/>
          </a:bodyPr>
          <a:lstStyle/>
          <a:p>
            <a:r>
              <a:rPr lang="en-US" altLang="en-US" sz="3200" smtClean="0"/>
              <a:t>Resampling Through Bilinear Interpolation </a:t>
            </a:r>
          </a:p>
        </p:txBody>
      </p:sp>
      <p:graphicFrame>
        <p:nvGraphicFramePr>
          <p:cNvPr id="58373" name="Object 3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5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4" name="Picture 4" descr="bilinear-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1827213"/>
            <a:ext cx="508158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Text Box 5"/>
          <p:cNvSpPr txBox="1">
            <a:spLocks noChangeArrowheads="1"/>
          </p:cNvSpPr>
          <p:nvPr/>
        </p:nvSpPr>
        <p:spPr bwMode="auto">
          <a:xfrm>
            <a:off x="533400" y="2133600"/>
            <a:ext cx="2209800" cy="156964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400" dirty="0" smtClean="0">
                <a:latin typeface="Comic Sans MS" pitchFamily="66" charset="0"/>
              </a:rPr>
              <a:t>Want </a:t>
            </a:r>
            <a:r>
              <a:rPr lang="en-US" altLang="en-US" sz="2400" dirty="0">
                <a:latin typeface="Comic Sans MS" pitchFamily="66" charset="0"/>
              </a:rPr>
              <a:t>to upsample this image by a factor of </a:t>
            </a:r>
            <a:r>
              <a:rPr lang="en-US" altLang="en-US" sz="2400" dirty="0" smtClean="0">
                <a:latin typeface="Comic Sans MS" pitchFamily="66" charset="0"/>
              </a:rPr>
              <a:t>two.</a:t>
            </a:r>
            <a:endParaRPr lang="en-US" altLang="en-US" sz="2400" dirty="0">
              <a:latin typeface="Comic Sans MS" pitchFamily="66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6" name="Object 3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9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397" name="Picture 4" descr="bilinear-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1827213"/>
            <a:ext cx="508158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 Box 5"/>
          <p:cNvSpPr txBox="1">
            <a:spLocks noChangeArrowheads="1"/>
          </p:cNvSpPr>
          <p:nvPr/>
        </p:nvSpPr>
        <p:spPr bwMode="auto">
          <a:xfrm>
            <a:off x="533400" y="2133600"/>
            <a:ext cx="2209800" cy="156964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2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 smtClean="0"/>
              <a:t>New </a:t>
            </a:r>
            <a:r>
              <a:rPr lang="en-US" altLang="en-US" dirty="0"/>
              <a:t>samples to be added at light gray locations.</a:t>
            </a:r>
          </a:p>
        </p:txBody>
      </p:sp>
      <p:sp>
        <p:nvSpPr>
          <p:cNvPr id="59399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153400" cy="579438"/>
          </a:xfrm>
          <a:noFill/>
        </p:spPr>
        <p:txBody>
          <a:bodyPr>
            <a:spAutoFit/>
          </a:bodyPr>
          <a:lstStyle/>
          <a:p>
            <a:r>
              <a:rPr lang="en-US" altLang="en-US" sz="3200" smtClean="0"/>
              <a:t>Resampling Through Bilinear Interpolation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14" descr="downsamp_test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8225"/>
            <a:ext cx="3430588" cy="33305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9906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Reducing Images Through Pixel Decimation</a:t>
            </a:r>
          </a:p>
        </p:txBody>
      </p:sp>
      <p:pic>
        <p:nvPicPr>
          <p:cNvPr id="10246" name="Picture 3" descr="downsamp_test_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1905000"/>
            <a:ext cx="1662112" cy="16144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4" descr="downsamp_test_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5402263"/>
            <a:ext cx="415925" cy="40322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Rectangle 5"/>
          <p:cNvSpPr>
            <a:spLocks noChangeArrowheads="1"/>
          </p:cNvSpPr>
          <p:nvPr/>
        </p:nvSpPr>
        <p:spPr bwMode="auto">
          <a:xfrm>
            <a:off x="1316038" y="1905000"/>
            <a:ext cx="485775" cy="471488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249" name="Line 10"/>
          <p:cNvSpPr>
            <a:spLocks noChangeShapeType="1"/>
          </p:cNvSpPr>
          <p:nvPr/>
        </p:nvSpPr>
        <p:spPr bwMode="auto">
          <a:xfrm>
            <a:off x="1454150" y="3519488"/>
            <a:ext cx="0" cy="1882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" name="Text Box 11"/>
          <p:cNvSpPr txBox="1">
            <a:spLocks noChangeArrowheads="1"/>
          </p:cNvSpPr>
          <p:nvPr/>
        </p:nvSpPr>
        <p:spPr bwMode="auto">
          <a:xfrm>
            <a:off x="1316038" y="3830638"/>
            <a:ext cx="1177925" cy="1169539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Example: </a:t>
            </a:r>
          </a:p>
          <a:p>
            <a:r>
              <a:rPr lang="en-US" altLang="en-US" dirty="0"/>
              <a:t>decimate this image 4x to get this image.</a:t>
            </a:r>
          </a:p>
        </p:txBody>
      </p:sp>
      <p:sp>
        <p:nvSpPr>
          <p:cNvPr id="10251" name="Text Box 16"/>
          <p:cNvSpPr txBox="1">
            <a:spLocks noChangeArrowheads="1"/>
          </p:cNvSpPr>
          <p:nvPr/>
        </p:nvSpPr>
        <p:spPr bwMode="auto">
          <a:xfrm>
            <a:off x="6511925" y="5065713"/>
            <a:ext cx="1800225" cy="915987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Keep every 4th pixel in every 4th row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20" name="Object 3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8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1" name="Picture 4" descr="bilinear-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1827213"/>
            <a:ext cx="508158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422" name="Group 5"/>
          <p:cNvGrpSpPr>
            <a:grpSpLocks/>
          </p:cNvGrpSpPr>
          <p:nvPr/>
        </p:nvGrpSpPr>
        <p:grpSpPr bwMode="auto">
          <a:xfrm>
            <a:off x="2819400" y="2133600"/>
            <a:ext cx="3429000" cy="1828800"/>
            <a:chOff x="1776" y="1344"/>
            <a:chExt cx="2160" cy="1152"/>
          </a:xfrm>
        </p:grpSpPr>
        <p:sp>
          <p:nvSpPr>
            <p:cNvPr id="60427" name="Line 6"/>
            <p:cNvSpPr>
              <a:spLocks noChangeShapeType="1"/>
            </p:cNvSpPr>
            <p:nvPr/>
          </p:nvSpPr>
          <p:spPr bwMode="auto">
            <a:xfrm flipH="1">
              <a:off x="1776" y="1584"/>
              <a:ext cx="912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8" name="Line 7"/>
            <p:cNvSpPr>
              <a:spLocks noChangeShapeType="1"/>
            </p:cNvSpPr>
            <p:nvPr/>
          </p:nvSpPr>
          <p:spPr bwMode="auto">
            <a:xfrm flipV="1">
              <a:off x="2688" y="1344"/>
              <a:ext cx="1248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9" name="Line 8"/>
            <p:cNvSpPr>
              <a:spLocks noChangeShapeType="1"/>
            </p:cNvSpPr>
            <p:nvPr/>
          </p:nvSpPr>
          <p:spPr bwMode="auto">
            <a:xfrm>
              <a:off x="2688" y="1584"/>
              <a:ext cx="816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23" name="Text Box 9"/>
          <p:cNvSpPr txBox="1">
            <a:spLocks noChangeArrowheads="1"/>
          </p:cNvSpPr>
          <p:nvPr/>
        </p:nvSpPr>
        <p:spPr bwMode="auto">
          <a:xfrm>
            <a:off x="533400" y="2133600"/>
            <a:ext cx="2667000" cy="1200316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2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 smtClean="0"/>
              <a:t>Treat </a:t>
            </a:r>
            <a:r>
              <a:rPr lang="en-US" altLang="en-US" dirty="0"/>
              <a:t>gray levels as heights above the image </a:t>
            </a:r>
            <a:r>
              <a:rPr lang="en-US" altLang="en-US" dirty="0" smtClean="0"/>
              <a:t>plane.</a:t>
            </a:r>
            <a:endParaRPr lang="en-US" altLang="en-US" dirty="0"/>
          </a:p>
        </p:txBody>
      </p:sp>
      <p:sp>
        <p:nvSpPr>
          <p:cNvPr id="60424" name="Text Box 10"/>
          <p:cNvSpPr txBox="1">
            <a:spLocks noChangeArrowheads="1"/>
          </p:cNvSpPr>
          <p:nvPr/>
        </p:nvSpPr>
        <p:spPr bwMode="auto">
          <a:xfrm>
            <a:off x="6629400" y="3810000"/>
            <a:ext cx="1752600" cy="193898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2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 smtClean="0"/>
              <a:t>Center </a:t>
            </a:r>
            <a:r>
              <a:rPr lang="en-US" altLang="en-US" dirty="0"/>
              <a:t>= weighted average of four </a:t>
            </a:r>
            <a:r>
              <a:rPr lang="en-US" altLang="en-US" dirty="0" smtClean="0"/>
              <a:t>corners.</a:t>
            </a:r>
            <a:endParaRPr lang="en-US" altLang="en-US" dirty="0"/>
          </a:p>
        </p:txBody>
      </p:sp>
      <p:sp>
        <p:nvSpPr>
          <p:cNvPr id="60425" name="Rectangle 13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153400" cy="579438"/>
          </a:xfrm>
          <a:noFill/>
        </p:spPr>
        <p:txBody>
          <a:bodyPr>
            <a:spAutoFit/>
          </a:bodyPr>
          <a:lstStyle/>
          <a:p>
            <a:r>
              <a:rPr lang="en-US" altLang="en-US" sz="3200" smtClean="0"/>
              <a:t>Resampling Through Bilinear Interpolation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2" descr="bilinear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1827213"/>
            <a:ext cx="508158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45" name="Object 4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2" name="Equation" r:id="rId4" imgW="152268" imgH="317225" progId="Equation.3">
                  <p:embed/>
                </p:oleObj>
              </mc:Choice>
              <mc:Fallback>
                <p:oleObj name="Equation" r:id="rId4" imgW="152268" imgH="3172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46" name="Group 5"/>
          <p:cNvGrpSpPr>
            <a:grpSpLocks/>
          </p:cNvGrpSpPr>
          <p:nvPr/>
        </p:nvGrpSpPr>
        <p:grpSpPr bwMode="auto">
          <a:xfrm>
            <a:off x="2819400" y="2133600"/>
            <a:ext cx="3429000" cy="1828800"/>
            <a:chOff x="1776" y="1344"/>
            <a:chExt cx="2160" cy="1152"/>
          </a:xfrm>
        </p:grpSpPr>
        <p:sp>
          <p:nvSpPr>
            <p:cNvPr id="61451" name="Line 6"/>
            <p:cNvSpPr>
              <a:spLocks noChangeShapeType="1"/>
            </p:cNvSpPr>
            <p:nvPr/>
          </p:nvSpPr>
          <p:spPr bwMode="auto">
            <a:xfrm flipH="1">
              <a:off x="1776" y="1584"/>
              <a:ext cx="912" cy="9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2" name="Line 7"/>
            <p:cNvSpPr>
              <a:spLocks noChangeShapeType="1"/>
            </p:cNvSpPr>
            <p:nvPr/>
          </p:nvSpPr>
          <p:spPr bwMode="auto">
            <a:xfrm flipV="1">
              <a:off x="2688" y="1344"/>
              <a:ext cx="1248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3" name="Line 8"/>
            <p:cNvSpPr>
              <a:spLocks noChangeShapeType="1"/>
            </p:cNvSpPr>
            <p:nvPr/>
          </p:nvSpPr>
          <p:spPr bwMode="auto">
            <a:xfrm>
              <a:off x="2688" y="1584"/>
              <a:ext cx="816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9" name="Rectangle 13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153400" cy="579438"/>
          </a:xfrm>
          <a:noFill/>
        </p:spPr>
        <p:txBody>
          <a:bodyPr>
            <a:spAutoFit/>
          </a:bodyPr>
          <a:lstStyle/>
          <a:p>
            <a:r>
              <a:rPr lang="en-US" altLang="en-US" sz="3200" smtClean="0"/>
              <a:t>Resampling Through Bilinear Interpolation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533400" y="2133600"/>
            <a:ext cx="2667000" cy="1200316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2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 smtClean="0"/>
              <a:t>Treat </a:t>
            </a:r>
            <a:r>
              <a:rPr lang="en-US" altLang="en-US" dirty="0"/>
              <a:t>gray levels as heights above the image </a:t>
            </a:r>
            <a:r>
              <a:rPr lang="en-US" altLang="en-US" dirty="0" smtClean="0"/>
              <a:t>plane.</a:t>
            </a:r>
            <a:endParaRPr lang="en-US" altLang="en-US" dirty="0"/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629400" y="3810000"/>
            <a:ext cx="1752600" cy="193898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2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 smtClean="0"/>
              <a:t>Center </a:t>
            </a:r>
            <a:r>
              <a:rPr lang="en-US" altLang="en-US" dirty="0"/>
              <a:t>= weighted average of four </a:t>
            </a:r>
            <a:r>
              <a:rPr lang="en-US" altLang="en-US" dirty="0" smtClean="0"/>
              <a:t>corners.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8" name="Object 3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5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9" name="Picture 4" descr="bilinear-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1827213"/>
            <a:ext cx="508158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Line 5"/>
          <p:cNvSpPr>
            <a:spLocks noChangeShapeType="1"/>
          </p:cNvSpPr>
          <p:nvPr/>
        </p:nvSpPr>
        <p:spPr bwMode="auto">
          <a:xfrm flipH="1">
            <a:off x="2819400" y="2514600"/>
            <a:ext cx="1447800" cy="144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1" name="Line 6"/>
          <p:cNvSpPr>
            <a:spLocks noChangeShapeType="1"/>
          </p:cNvSpPr>
          <p:nvPr/>
        </p:nvSpPr>
        <p:spPr bwMode="auto">
          <a:xfrm flipV="1">
            <a:off x="4267200" y="2133600"/>
            <a:ext cx="198120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2" name="Line 7"/>
          <p:cNvSpPr>
            <a:spLocks noChangeShapeType="1"/>
          </p:cNvSpPr>
          <p:nvPr/>
        </p:nvSpPr>
        <p:spPr bwMode="auto">
          <a:xfrm flipV="1">
            <a:off x="2819400" y="3200400"/>
            <a:ext cx="2743200" cy="762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3" name="Line 8"/>
          <p:cNvSpPr>
            <a:spLocks noChangeShapeType="1"/>
          </p:cNvSpPr>
          <p:nvPr/>
        </p:nvSpPr>
        <p:spPr bwMode="auto">
          <a:xfrm flipH="1">
            <a:off x="5562600" y="2133600"/>
            <a:ext cx="685800" cy="1066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4" name="Text Box 9"/>
          <p:cNvSpPr txBox="1">
            <a:spLocks noChangeArrowheads="1"/>
          </p:cNvSpPr>
          <p:nvPr/>
        </p:nvSpPr>
        <p:spPr bwMode="auto">
          <a:xfrm>
            <a:off x="533400" y="1905000"/>
            <a:ext cx="1905000" cy="193898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2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sz="2000" dirty="0" smtClean="0"/>
              <a:t>New </a:t>
            </a:r>
            <a:r>
              <a:rPr lang="en-US" altLang="en-US" sz="2000" dirty="0"/>
              <a:t>row and column sample values lie on the lines connecting the old </a:t>
            </a:r>
            <a:r>
              <a:rPr lang="en-US" altLang="en-US" sz="2000" dirty="0" smtClean="0"/>
              <a:t>values.</a:t>
            </a:r>
            <a:endParaRPr lang="en-US" altLang="en-US" sz="2000" dirty="0"/>
          </a:p>
        </p:txBody>
      </p:sp>
      <p:sp>
        <p:nvSpPr>
          <p:cNvPr id="62475" name="Rectangle 12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153400" cy="579438"/>
          </a:xfrm>
          <a:noFill/>
        </p:spPr>
        <p:txBody>
          <a:bodyPr>
            <a:spAutoFit/>
          </a:bodyPr>
          <a:lstStyle/>
          <a:p>
            <a:r>
              <a:rPr lang="en-US" altLang="en-US" sz="3200" smtClean="0"/>
              <a:t>Resampling Through Bilinear Interpolation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2" name="Object 3"/>
          <p:cNvGraphicFramePr>
            <a:graphicFrameLocks noChangeAspect="1"/>
          </p:cNvGraphicFramePr>
          <p:nvPr/>
        </p:nvGraphicFramePr>
        <p:xfrm>
          <a:off x="379413" y="3270250"/>
          <a:ext cx="1555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5" name="Equation" r:id="rId3" imgW="152268" imgH="317225" progId="Equation.3">
                  <p:embed/>
                </p:oleObj>
              </mc:Choice>
              <mc:Fallback>
                <p:oleObj name="Equation" r:id="rId3" imgW="152268" imgH="31722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270250"/>
                        <a:ext cx="1555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3" name="Picture 4" descr="bilinear-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1827213"/>
            <a:ext cx="508158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Text Box 5"/>
          <p:cNvSpPr txBox="1">
            <a:spLocks noChangeArrowheads="1"/>
          </p:cNvSpPr>
          <p:nvPr/>
        </p:nvSpPr>
        <p:spPr bwMode="auto">
          <a:xfrm>
            <a:off x="533400" y="2133600"/>
            <a:ext cx="209867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2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 smtClean="0"/>
              <a:t>The results:</a:t>
            </a:r>
            <a:endParaRPr lang="en-US" altLang="en-US" dirty="0"/>
          </a:p>
        </p:txBody>
      </p:sp>
      <p:sp>
        <p:nvSpPr>
          <p:cNvPr id="63495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153400" cy="579438"/>
          </a:xfrm>
          <a:noFill/>
        </p:spPr>
        <p:txBody>
          <a:bodyPr>
            <a:spAutoFit/>
          </a:bodyPr>
          <a:lstStyle/>
          <a:p>
            <a:r>
              <a:rPr lang="en-US" altLang="en-US" sz="3200" smtClean="0"/>
              <a:t>Resampling Through Bilinear Interpolation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2" descr="fig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1546225"/>
            <a:ext cx="7388225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174750"/>
            <a:ext cx="8153400" cy="57943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3200" smtClean="0"/>
              <a:t>Bilinear Interpolation Example</a:t>
            </a:r>
          </a:p>
        </p:txBody>
      </p:sp>
      <p:sp>
        <p:nvSpPr>
          <p:cNvPr id="64518" name="Text Box 4"/>
          <p:cNvSpPr txBox="1">
            <a:spLocks noChangeArrowheads="1"/>
          </p:cNvSpPr>
          <p:nvPr/>
        </p:nvSpPr>
        <p:spPr bwMode="auto">
          <a:xfrm>
            <a:off x="4918075" y="2286000"/>
            <a:ext cx="2771775" cy="6413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 dirty="0">
                <a:latin typeface="Comic Sans MS" pitchFamily="66" charset="0"/>
              </a:rPr>
              <a:t>We’ll enlarge this image by a factor of 4 …</a:t>
            </a:r>
          </a:p>
        </p:txBody>
      </p:sp>
      <p:sp>
        <p:nvSpPr>
          <p:cNvPr id="64519" name="Text Box 5"/>
          <p:cNvSpPr txBox="1">
            <a:spLocks noChangeArrowheads="1"/>
          </p:cNvSpPr>
          <p:nvPr/>
        </p:nvSpPr>
        <p:spPr bwMode="auto">
          <a:xfrm>
            <a:off x="4918075" y="4235450"/>
            <a:ext cx="3255963" cy="91598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latin typeface="Comic Sans MS" pitchFamily="66" charset="0"/>
              </a:rPr>
              <a:t>… via bilinear interpolation and compare it to a nearest neighbor enlargement.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2" descr="fig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1546225"/>
            <a:ext cx="7388225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 Box 4"/>
          <p:cNvSpPr txBox="1">
            <a:spLocks noChangeArrowheads="1"/>
          </p:cNvSpPr>
          <p:nvPr/>
        </p:nvSpPr>
        <p:spPr bwMode="auto">
          <a:xfrm>
            <a:off x="2701925" y="5562600"/>
            <a:ext cx="5818188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latin typeface="Comic Sans MS" pitchFamily="66" charset="0"/>
              </a:rPr>
              <a:t>To better see what happens, we’ll look at the parrot’s eye. </a:t>
            </a:r>
          </a:p>
        </p:txBody>
      </p:sp>
      <p:sp>
        <p:nvSpPr>
          <p:cNvPr id="65542" name="Text Box 5"/>
          <p:cNvSpPr txBox="1">
            <a:spLocks noChangeArrowheads="1"/>
          </p:cNvSpPr>
          <p:nvPr/>
        </p:nvSpPr>
        <p:spPr bwMode="auto">
          <a:xfrm>
            <a:off x="277813" y="2249488"/>
            <a:ext cx="968375" cy="5810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600">
                <a:latin typeface="Comic Sans MS" pitchFamily="66" charset="0"/>
              </a:rPr>
              <a:t>Original Image</a:t>
            </a:r>
          </a:p>
        </p:txBody>
      </p:sp>
      <p:sp>
        <p:nvSpPr>
          <p:cNvPr id="65543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1174750"/>
            <a:ext cx="8153400" cy="57943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3200" smtClean="0"/>
              <a:t>Example: Bilinear Interpolation </a:t>
            </a:r>
            <a:r>
              <a:rPr lang="en-US" altLang="en-US" sz="3200" smtClean="0">
                <a:cs typeface="Times New Roman" pitchFamily="18" charset="0"/>
              </a:rPr>
              <a:t>– 4× Zoom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4" name="Picture 2" descr="fig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1546225"/>
            <a:ext cx="7388225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 Box 4"/>
          <p:cNvSpPr txBox="1">
            <a:spLocks noChangeArrowheads="1"/>
          </p:cNvSpPr>
          <p:nvPr/>
        </p:nvSpPr>
        <p:spPr bwMode="auto">
          <a:xfrm>
            <a:off x="2701925" y="5562600"/>
            <a:ext cx="5818188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To better see what happens, we’ll look at the parrot’s eye. </a:t>
            </a:r>
          </a:p>
        </p:txBody>
      </p:sp>
      <p:sp>
        <p:nvSpPr>
          <p:cNvPr id="66566" name="Rectangle 9"/>
          <p:cNvSpPr>
            <a:spLocks noGrp="1" noChangeArrowheads="1"/>
          </p:cNvSpPr>
          <p:nvPr>
            <p:ph type="title"/>
          </p:nvPr>
        </p:nvSpPr>
        <p:spPr>
          <a:xfrm>
            <a:off x="381000" y="1174750"/>
            <a:ext cx="8153400" cy="57943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3200" smtClean="0"/>
              <a:t>Example: Bilinear Interpolation </a:t>
            </a:r>
            <a:r>
              <a:rPr lang="en-US" altLang="en-US" sz="3200" smtClean="0">
                <a:cs typeface="Times New Roman" pitchFamily="18" charset="0"/>
              </a:rPr>
              <a:t>– 4× Zoom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1143000"/>
            <a:ext cx="2701925" cy="1076325"/>
          </a:xfrm>
        </p:spPr>
        <p:txBody>
          <a:bodyPr/>
          <a:lstStyle/>
          <a:p>
            <a:r>
              <a:rPr lang="en-US" altLang="en-US" sz="3200" smtClean="0"/>
              <a:t>Bilinear Interpolation</a:t>
            </a:r>
          </a:p>
        </p:txBody>
      </p:sp>
      <p:sp>
        <p:nvSpPr>
          <p:cNvPr id="67589" name="Rectangle 3"/>
          <p:cNvSpPr>
            <a:spLocks noChangeArrowheads="1"/>
          </p:cNvSpPr>
          <p:nvPr/>
        </p:nvSpPr>
        <p:spPr bwMode="auto">
          <a:xfrm>
            <a:off x="3532188" y="1209675"/>
            <a:ext cx="4987925" cy="4841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7590" name="Text Box 4"/>
          <p:cNvSpPr txBox="1">
            <a:spLocks noChangeArrowheads="1"/>
          </p:cNvSpPr>
          <p:nvPr/>
        </p:nvSpPr>
        <p:spPr bwMode="auto">
          <a:xfrm>
            <a:off x="554038" y="2420938"/>
            <a:ext cx="2493962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For a 4x zoom, create a blank image, four times the size of the original.</a:t>
            </a:r>
          </a:p>
        </p:txBody>
      </p:sp>
      <p:pic>
        <p:nvPicPr>
          <p:cNvPr id="67591" name="Picture 5" descr="eye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3938"/>
            <a:ext cx="1246188" cy="12096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2" name="Line 6"/>
          <p:cNvSpPr>
            <a:spLocks noChangeShapeType="1"/>
          </p:cNvSpPr>
          <p:nvPr/>
        </p:nvSpPr>
        <p:spPr bwMode="auto">
          <a:xfrm>
            <a:off x="3048000" y="4343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7593" name="Line 7"/>
          <p:cNvSpPr>
            <a:spLocks noChangeShapeType="1"/>
          </p:cNvSpPr>
          <p:nvPr/>
        </p:nvSpPr>
        <p:spPr bwMode="auto">
          <a:xfrm>
            <a:off x="1066800" y="6043613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Text Box 2"/>
          <p:cNvSpPr txBox="1">
            <a:spLocks noChangeArrowheads="1"/>
          </p:cNvSpPr>
          <p:nvPr/>
        </p:nvSpPr>
        <p:spPr bwMode="auto">
          <a:xfrm>
            <a:off x="554038" y="2420938"/>
            <a:ext cx="2493962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Then fill in every 4th pixel in every 4th row with the original values.</a:t>
            </a:r>
          </a:p>
        </p:txBody>
      </p:sp>
      <p:pic>
        <p:nvPicPr>
          <p:cNvPr id="68613" name="Picture 3" descr="eye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3938"/>
            <a:ext cx="1246188" cy="12096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4" descr="fig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1209675"/>
            <a:ext cx="4989512" cy="4843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/>
        </p:spPr>
      </p:pic>
      <p:sp>
        <p:nvSpPr>
          <p:cNvPr id="68615" name="Rectangle 5"/>
          <p:cNvSpPr>
            <a:spLocks noChangeArrowheads="1"/>
          </p:cNvSpPr>
          <p:nvPr/>
        </p:nvSpPr>
        <p:spPr bwMode="auto">
          <a:xfrm>
            <a:off x="415925" y="1143000"/>
            <a:ext cx="27019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>
                <a:latin typeface="Times New Roman" pitchFamily="18" charset="0"/>
              </a:rPr>
              <a:t>Bilinear Interpolation</a:t>
            </a:r>
          </a:p>
        </p:txBody>
      </p:sp>
      <p:sp>
        <p:nvSpPr>
          <p:cNvPr id="68616" name="Line 6"/>
          <p:cNvSpPr>
            <a:spLocks noChangeShapeType="1"/>
          </p:cNvSpPr>
          <p:nvPr/>
        </p:nvSpPr>
        <p:spPr bwMode="auto">
          <a:xfrm>
            <a:off x="3048000" y="4343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8617" name="Line 7"/>
          <p:cNvSpPr>
            <a:spLocks noChangeShapeType="1"/>
          </p:cNvSpPr>
          <p:nvPr/>
        </p:nvSpPr>
        <p:spPr bwMode="auto">
          <a:xfrm>
            <a:off x="1066800" y="6043613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6" name="Picture 2" descr="eye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3938"/>
            <a:ext cx="1246188" cy="12096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Rectangle 3"/>
          <p:cNvSpPr>
            <a:spLocks noGrp="1" noChangeArrowheads="1"/>
          </p:cNvSpPr>
          <p:nvPr>
            <p:ph type="title"/>
          </p:nvPr>
        </p:nvSpPr>
        <p:spPr>
          <a:xfrm>
            <a:off x="415925" y="1143000"/>
            <a:ext cx="2701925" cy="1076325"/>
          </a:xfrm>
        </p:spPr>
        <p:txBody>
          <a:bodyPr/>
          <a:lstStyle/>
          <a:p>
            <a:r>
              <a:rPr lang="en-US" altLang="en-US" sz="3200" smtClean="0"/>
              <a:t>Bilinear Interpolation</a:t>
            </a:r>
          </a:p>
        </p:txBody>
      </p:sp>
      <p:pic>
        <p:nvPicPr>
          <p:cNvPr id="69638" name="Picture 4" descr="fig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1209675"/>
            <a:ext cx="4989512" cy="4843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/>
        </p:spPr>
      </p:pic>
      <p:sp>
        <p:nvSpPr>
          <p:cNvPr id="69639" name="Rectangle 5"/>
          <p:cNvSpPr>
            <a:spLocks noChangeArrowheads="1"/>
          </p:cNvSpPr>
          <p:nvPr/>
        </p:nvSpPr>
        <p:spPr bwMode="auto">
          <a:xfrm>
            <a:off x="3532188" y="1209675"/>
            <a:ext cx="4987925" cy="484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9640" name="Text Box 6"/>
          <p:cNvSpPr txBox="1">
            <a:spLocks noChangeArrowheads="1"/>
          </p:cNvSpPr>
          <p:nvPr/>
        </p:nvSpPr>
        <p:spPr bwMode="auto">
          <a:xfrm>
            <a:off x="1666875" y="5729288"/>
            <a:ext cx="1371600" cy="304800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1400">
                <a:latin typeface="Comic Sans MS" pitchFamily="66" charset="0"/>
              </a:rPr>
              <a:t>4x replication</a:t>
            </a:r>
          </a:p>
        </p:txBody>
      </p:sp>
      <p:sp>
        <p:nvSpPr>
          <p:cNvPr id="69641" name="Text Box 7"/>
          <p:cNvSpPr txBox="1">
            <a:spLocks noChangeArrowheads="1"/>
          </p:cNvSpPr>
          <p:nvPr/>
        </p:nvSpPr>
        <p:spPr bwMode="auto">
          <a:xfrm>
            <a:off x="554038" y="2420938"/>
            <a:ext cx="2493962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Then fill in every 4th pixel in every 4th row with the original values.</a:t>
            </a:r>
          </a:p>
        </p:txBody>
      </p:sp>
      <p:sp>
        <p:nvSpPr>
          <p:cNvPr id="69642" name="Line 8"/>
          <p:cNvSpPr>
            <a:spLocks noChangeShapeType="1"/>
          </p:cNvSpPr>
          <p:nvPr/>
        </p:nvSpPr>
        <p:spPr bwMode="auto">
          <a:xfrm>
            <a:off x="3048000" y="4343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9643" name="Line 9"/>
          <p:cNvSpPr>
            <a:spLocks noChangeShapeType="1"/>
          </p:cNvSpPr>
          <p:nvPr/>
        </p:nvSpPr>
        <p:spPr bwMode="auto">
          <a:xfrm>
            <a:off x="1066800" y="6043613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11" descr="downsamp_test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8225"/>
            <a:ext cx="3430588" cy="33305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9906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Reducing Images Through Pixel Decimation</a:t>
            </a:r>
          </a:p>
        </p:txBody>
      </p:sp>
      <p:pic>
        <p:nvPicPr>
          <p:cNvPr id="11270" name="Picture 3" descr="downsamp_test_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1905000"/>
            <a:ext cx="1662112" cy="16144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4" descr="downsamp_test_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5402263"/>
            <a:ext cx="415925" cy="40322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Rectangle 5"/>
          <p:cNvSpPr>
            <a:spLocks noChangeArrowheads="1"/>
          </p:cNvSpPr>
          <p:nvPr/>
        </p:nvSpPr>
        <p:spPr bwMode="auto">
          <a:xfrm>
            <a:off x="1316038" y="1905000"/>
            <a:ext cx="485775" cy="471488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1273" name="Line 6"/>
          <p:cNvSpPr>
            <a:spLocks noChangeShapeType="1"/>
          </p:cNvSpPr>
          <p:nvPr/>
        </p:nvSpPr>
        <p:spPr bwMode="auto">
          <a:xfrm>
            <a:off x="1454150" y="3519488"/>
            <a:ext cx="0" cy="1882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Text Box 7"/>
          <p:cNvSpPr txBox="1">
            <a:spLocks noChangeArrowheads="1"/>
          </p:cNvSpPr>
          <p:nvPr/>
        </p:nvSpPr>
        <p:spPr bwMode="auto">
          <a:xfrm>
            <a:off x="1316038" y="3830638"/>
            <a:ext cx="1177925" cy="1169539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Example: </a:t>
            </a:r>
          </a:p>
          <a:p>
            <a:r>
              <a:rPr lang="en-US" altLang="en-US" dirty="0"/>
              <a:t>decimate this image 4x to get this image.</a:t>
            </a:r>
          </a:p>
        </p:txBody>
      </p:sp>
      <p:sp>
        <p:nvSpPr>
          <p:cNvPr id="11275" name="Text Box 12"/>
          <p:cNvSpPr txBox="1">
            <a:spLocks noChangeArrowheads="1"/>
          </p:cNvSpPr>
          <p:nvPr/>
        </p:nvSpPr>
        <p:spPr bwMode="auto">
          <a:xfrm>
            <a:off x="6858000" y="5334000"/>
            <a:ext cx="1454150" cy="6413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ignore all the others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2" descr="eye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3938"/>
            <a:ext cx="1246188" cy="12096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3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1209675"/>
            <a:ext cx="4989512" cy="4843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/>
        </p:spPr>
      </p:pic>
      <p:sp>
        <p:nvSpPr>
          <p:cNvPr id="70662" name="Rectangle 4"/>
          <p:cNvSpPr>
            <a:spLocks noGrp="1" noChangeArrowheads="1"/>
          </p:cNvSpPr>
          <p:nvPr>
            <p:ph type="title"/>
          </p:nvPr>
        </p:nvSpPr>
        <p:spPr>
          <a:xfrm>
            <a:off x="415925" y="1143000"/>
            <a:ext cx="2701925" cy="1076325"/>
          </a:xfrm>
          <a:noFill/>
        </p:spPr>
        <p:txBody>
          <a:bodyPr lIns="92053" tIns="46028" rIns="92053" bIns="46028"/>
          <a:lstStyle/>
          <a:p>
            <a:r>
              <a:rPr lang="en-US" altLang="en-US" sz="3200" smtClean="0"/>
              <a:t>Bilinear Interpolation</a:t>
            </a:r>
          </a:p>
        </p:txBody>
      </p:sp>
      <p:sp>
        <p:nvSpPr>
          <p:cNvPr id="70663" name="Text Box 5"/>
          <p:cNvSpPr txBox="1">
            <a:spLocks noChangeArrowheads="1"/>
          </p:cNvSpPr>
          <p:nvPr/>
        </p:nvSpPr>
        <p:spPr bwMode="auto">
          <a:xfrm>
            <a:off x="904875" y="5516563"/>
            <a:ext cx="2133600" cy="523208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4x replication with the original pixels overlaid.</a:t>
            </a:r>
          </a:p>
        </p:txBody>
      </p:sp>
      <p:sp>
        <p:nvSpPr>
          <p:cNvPr id="70664" name="Text Box 6"/>
          <p:cNvSpPr txBox="1">
            <a:spLocks noChangeArrowheads="1"/>
          </p:cNvSpPr>
          <p:nvPr/>
        </p:nvSpPr>
        <p:spPr bwMode="auto">
          <a:xfrm>
            <a:off x="554038" y="2420938"/>
            <a:ext cx="2493962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Then fill in every 4th pixel in every 4th row with the original values.</a:t>
            </a:r>
          </a:p>
        </p:txBody>
      </p:sp>
      <p:sp>
        <p:nvSpPr>
          <p:cNvPr id="70665" name="Line 7"/>
          <p:cNvSpPr>
            <a:spLocks noChangeShapeType="1"/>
          </p:cNvSpPr>
          <p:nvPr/>
        </p:nvSpPr>
        <p:spPr bwMode="auto">
          <a:xfrm>
            <a:off x="3048000" y="4343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666" name="Line 8"/>
          <p:cNvSpPr>
            <a:spLocks noChangeShapeType="1"/>
          </p:cNvSpPr>
          <p:nvPr/>
        </p:nvSpPr>
        <p:spPr bwMode="auto">
          <a:xfrm>
            <a:off x="1066800" y="6043613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Picture 2" descr="eye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3938"/>
            <a:ext cx="1246188" cy="12096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3" descr="fig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1209675"/>
            <a:ext cx="4989512" cy="4843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/>
        </p:spPr>
      </p:pic>
      <p:sp>
        <p:nvSpPr>
          <p:cNvPr id="71686" name="Rectangle 4"/>
          <p:cNvSpPr>
            <a:spLocks noGrp="1" noChangeArrowheads="1"/>
          </p:cNvSpPr>
          <p:nvPr>
            <p:ph type="title"/>
          </p:nvPr>
        </p:nvSpPr>
        <p:spPr>
          <a:xfrm>
            <a:off x="415925" y="1143000"/>
            <a:ext cx="2701925" cy="1076325"/>
          </a:xfrm>
          <a:noFill/>
        </p:spPr>
        <p:txBody>
          <a:bodyPr lIns="92053" tIns="46028" rIns="92053" bIns="46028"/>
          <a:lstStyle/>
          <a:p>
            <a:r>
              <a:rPr lang="en-US" altLang="en-US" sz="3200" smtClean="0"/>
              <a:t>Bilinear Interpolation</a:t>
            </a:r>
          </a:p>
        </p:txBody>
      </p:sp>
      <p:sp>
        <p:nvSpPr>
          <p:cNvPr id="71687" name="Text Box 5"/>
          <p:cNvSpPr txBox="1">
            <a:spLocks noChangeArrowheads="1"/>
          </p:cNvSpPr>
          <p:nvPr/>
        </p:nvSpPr>
        <p:spPr bwMode="auto">
          <a:xfrm>
            <a:off x="1438275" y="5511800"/>
            <a:ext cx="1600200" cy="523208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Each pink dot is a pixel location.</a:t>
            </a:r>
          </a:p>
        </p:txBody>
      </p:sp>
      <p:sp>
        <p:nvSpPr>
          <p:cNvPr id="71688" name="Text Box 6"/>
          <p:cNvSpPr txBox="1">
            <a:spLocks noChangeArrowheads="1"/>
          </p:cNvSpPr>
          <p:nvPr/>
        </p:nvSpPr>
        <p:spPr bwMode="auto">
          <a:xfrm>
            <a:off x="554038" y="2352675"/>
            <a:ext cx="2493962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Next you want to fill in the other 15 pixels in each block with the  intermediate values.</a:t>
            </a:r>
          </a:p>
        </p:txBody>
      </p:sp>
      <p:sp>
        <p:nvSpPr>
          <p:cNvPr id="71689" name="Line 7"/>
          <p:cNvSpPr>
            <a:spLocks noChangeShapeType="1"/>
          </p:cNvSpPr>
          <p:nvPr/>
        </p:nvSpPr>
        <p:spPr bwMode="auto">
          <a:xfrm>
            <a:off x="3048000" y="4343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690" name="Line 8"/>
          <p:cNvSpPr>
            <a:spLocks noChangeShapeType="1"/>
          </p:cNvSpPr>
          <p:nvPr/>
        </p:nvSpPr>
        <p:spPr bwMode="auto">
          <a:xfrm>
            <a:off x="1066800" y="6043613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2" descr="fig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1209675"/>
            <a:ext cx="4989512" cy="4843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/>
        </p:spPr>
      </p:pic>
      <p:sp>
        <p:nvSpPr>
          <p:cNvPr id="72709" name="Rectangle 3"/>
          <p:cNvSpPr>
            <a:spLocks noGrp="1" noChangeArrowheads="1"/>
          </p:cNvSpPr>
          <p:nvPr>
            <p:ph type="title"/>
          </p:nvPr>
        </p:nvSpPr>
        <p:spPr>
          <a:xfrm>
            <a:off x="415925" y="1143000"/>
            <a:ext cx="2701925" cy="1076325"/>
          </a:xfrm>
          <a:noFill/>
        </p:spPr>
        <p:txBody>
          <a:bodyPr lIns="92053" tIns="46028" rIns="92053" bIns="46028"/>
          <a:lstStyle/>
          <a:p>
            <a:r>
              <a:rPr lang="en-US" altLang="en-US" sz="3200" smtClean="0"/>
              <a:t>Bilinear Interpolation</a:t>
            </a:r>
          </a:p>
        </p:txBody>
      </p:sp>
      <p:pic>
        <p:nvPicPr>
          <p:cNvPr id="72710" name="Picture 4" descr="eye-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3938"/>
            <a:ext cx="1246188" cy="12096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5"/>
          <p:cNvSpPr txBox="1">
            <a:spLocks noChangeArrowheads="1"/>
          </p:cNvSpPr>
          <p:nvPr/>
        </p:nvSpPr>
        <p:spPr bwMode="auto">
          <a:xfrm>
            <a:off x="554038" y="2352675"/>
            <a:ext cx="2493962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Next you want to fill in the other 15 pixels in each block with the  intermediate values.</a:t>
            </a:r>
          </a:p>
        </p:txBody>
      </p:sp>
      <p:sp>
        <p:nvSpPr>
          <p:cNvPr id="72712" name="Text Box 6"/>
          <p:cNvSpPr txBox="1">
            <a:spLocks noChangeArrowheads="1"/>
          </p:cNvSpPr>
          <p:nvPr/>
        </p:nvSpPr>
        <p:spPr bwMode="auto">
          <a:xfrm>
            <a:off x="447675" y="5303838"/>
            <a:ext cx="2590800" cy="738652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Intermediate values filled in.  Spaces left so individual pixels can be seen.</a:t>
            </a:r>
          </a:p>
        </p:txBody>
      </p:sp>
      <p:sp>
        <p:nvSpPr>
          <p:cNvPr id="72713" name="Line 7"/>
          <p:cNvSpPr>
            <a:spLocks noChangeShapeType="1"/>
          </p:cNvSpPr>
          <p:nvPr/>
        </p:nvSpPr>
        <p:spPr bwMode="auto">
          <a:xfrm>
            <a:off x="3048000" y="4343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14" name="Line 8"/>
          <p:cNvSpPr>
            <a:spLocks noChangeShapeType="1"/>
          </p:cNvSpPr>
          <p:nvPr/>
        </p:nvSpPr>
        <p:spPr bwMode="auto">
          <a:xfrm>
            <a:off x="1066800" y="6043613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2" name="Picture 2" descr="eye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3938"/>
            <a:ext cx="1246188" cy="12096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3" descr="fig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1209675"/>
            <a:ext cx="4989512" cy="4843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/>
        </p:spPr>
      </p:pic>
      <p:sp>
        <p:nvSpPr>
          <p:cNvPr id="73734" name="Rectangle 4"/>
          <p:cNvSpPr>
            <a:spLocks noChangeArrowheads="1"/>
          </p:cNvSpPr>
          <p:nvPr/>
        </p:nvSpPr>
        <p:spPr bwMode="auto">
          <a:xfrm>
            <a:off x="415925" y="1143000"/>
            <a:ext cx="27019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>
                <a:latin typeface="Times New Roman" pitchFamily="18" charset="0"/>
              </a:rPr>
              <a:t>Bilinear Interpolation</a:t>
            </a:r>
          </a:p>
        </p:txBody>
      </p:sp>
      <p:sp>
        <p:nvSpPr>
          <p:cNvPr id="73735" name="Text Box 5"/>
          <p:cNvSpPr txBox="1">
            <a:spLocks noChangeArrowheads="1"/>
          </p:cNvSpPr>
          <p:nvPr/>
        </p:nvSpPr>
        <p:spPr bwMode="auto">
          <a:xfrm>
            <a:off x="554038" y="2352675"/>
            <a:ext cx="2493962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Next you want to fill in the other 15 pixels in each block with the  intermediate values.</a:t>
            </a:r>
          </a:p>
        </p:txBody>
      </p:sp>
      <p:sp>
        <p:nvSpPr>
          <p:cNvPr id="73736" name="Text Box 6"/>
          <p:cNvSpPr txBox="1">
            <a:spLocks noChangeArrowheads="1"/>
          </p:cNvSpPr>
          <p:nvPr/>
        </p:nvSpPr>
        <p:spPr bwMode="auto">
          <a:xfrm>
            <a:off x="142875" y="5516563"/>
            <a:ext cx="2895600" cy="523208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Intermediate values filled in.  Red dots mark individual pixels.</a:t>
            </a:r>
          </a:p>
        </p:txBody>
      </p:sp>
      <p:sp>
        <p:nvSpPr>
          <p:cNvPr id="73737" name="Line 7"/>
          <p:cNvSpPr>
            <a:spLocks noChangeShapeType="1"/>
          </p:cNvSpPr>
          <p:nvPr/>
        </p:nvSpPr>
        <p:spPr bwMode="auto">
          <a:xfrm>
            <a:off x="3048000" y="4343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3738" name="Line 8"/>
          <p:cNvSpPr>
            <a:spLocks noChangeShapeType="1"/>
          </p:cNvSpPr>
          <p:nvPr/>
        </p:nvSpPr>
        <p:spPr bwMode="auto">
          <a:xfrm>
            <a:off x="1066800" y="6043613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2" descr="eye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3938"/>
            <a:ext cx="1246188" cy="12096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3" descr="fig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1209675"/>
            <a:ext cx="4989512" cy="4843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/>
        </p:spPr>
      </p:pic>
      <p:sp>
        <p:nvSpPr>
          <p:cNvPr id="74758" name="Rectangle 4"/>
          <p:cNvSpPr>
            <a:spLocks noChangeArrowheads="1"/>
          </p:cNvSpPr>
          <p:nvPr/>
        </p:nvSpPr>
        <p:spPr bwMode="auto">
          <a:xfrm>
            <a:off x="415925" y="1143000"/>
            <a:ext cx="27019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>
                <a:latin typeface="Times New Roman" pitchFamily="18" charset="0"/>
              </a:rPr>
              <a:t>Bilinear Interpolation</a:t>
            </a:r>
          </a:p>
        </p:txBody>
      </p:sp>
      <p:sp>
        <p:nvSpPr>
          <p:cNvPr id="74759" name="Text Box 5"/>
          <p:cNvSpPr txBox="1">
            <a:spLocks noChangeArrowheads="1"/>
          </p:cNvSpPr>
          <p:nvPr/>
        </p:nvSpPr>
        <p:spPr bwMode="auto">
          <a:xfrm>
            <a:off x="1939925" y="2689225"/>
            <a:ext cx="1385888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The result:</a:t>
            </a:r>
          </a:p>
        </p:txBody>
      </p:sp>
      <p:sp>
        <p:nvSpPr>
          <p:cNvPr id="74760" name="Text Box 6"/>
          <p:cNvSpPr txBox="1">
            <a:spLocks noChangeArrowheads="1"/>
          </p:cNvSpPr>
          <p:nvPr/>
        </p:nvSpPr>
        <p:spPr bwMode="auto">
          <a:xfrm>
            <a:off x="676275" y="5303838"/>
            <a:ext cx="2362200" cy="738652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Compare to the next slide which contains a 4x pixel zoom via pixel replication.</a:t>
            </a:r>
          </a:p>
        </p:txBody>
      </p:sp>
      <p:sp>
        <p:nvSpPr>
          <p:cNvPr id="74761" name="Line 7"/>
          <p:cNvSpPr>
            <a:spLocks noChangeShapeType="1"/>
          </p:cNvSpPr>
          <p:nvPr/>
        </p:nvSpPr>
        <p:spPr bwMode="auto">
          <a:xfrm>
            <a:off x="3048000" y="4343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62" name="Line 8"/>
          <p:cNvSpPr>
            <a:spLocks noChangeShapeType="1"/>
          </p:cNvSpPr>
          <p:nvPr/>
        </p:nvSpPr>
        <p:spPr bwMode="auto">
          <a:xfrm>
            <a:off x="1066800" y="6043613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2" descr="eye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3938"/>
            <a:ext cx="1246188" cy="12096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3"/>
          <p:cNvSpPr txBox="1">
            <a:spLocks noChangeArrowheads="1"/>
          </p:cNvSpPr>
          <p:nvPr/>
        </p:nvSpPr>
        <p:spPr bwMode="auto">
          <a:xfrm>
            <a:off x="685800" y="5303838"/>
            <a:ext cx="2362200" cy="738652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Compare to the prev. slide which contains a 4x pixel zoom via bilinear interp.</a:t>
            </a:r>
          </a:p>
        </p:txBody>
      </p:sp>
      <p:sp>
        <p:nvSpPr>
          <p:cNvPr id="75782" name="Rectangle 4"/>
          <p:cNvSpPr>
            <a:spLocks noChangeArrowheads="1"/>
          </p:cNvSpPr>
          <p:nvPr/>
        </p:nvSpPr>
        <p:spPr bwMode="auto">
          <a:xfrm>
            <a:off x="415925" y="1143000"/>
            <a:ext cx="27019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>
                <a:latin typeface="Times New Roman" pitchFamily="18" charset="0"/>
              </a:rPr>
              <a:t>Pixel Replication</a:t>
            </a:r>
          </a:p>
        </p:txBody>
      </p:sp>
      <p:pic>
        <p:nvPicPr>
          <p:cNvPr id="75783" name="Picture 5" descr="fig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1209675"/>
            <a:ext cx="4989512" cy="4843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/>
        </p:spPr>
      </p:pic>
      <p:sp>
        <p:nvSpPr>
          <p:cNvPr id="75784" name="Text Box 6"/>
          <p:cNvSpPr txBox="1">
            <a:spLocks noChangeArrowheads="1"/>
          </p:cNvSpPr>
          <p:nvPr/>
        </p:nvSpPr>
        <p:spPr bwMode="auto">
          <a:xfrm>
            <a:off x="1939925" y="2689225"/>
            <a:ext cx="1385888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The result:</a:t>
            </a:r>
          </a:p>
        </p:txBody>
      </p:sp>
      <p:sp>
        <p:nvSpPr>
          <p:cNvPr id="75785" name="Line 7"/>
          <p:cNvSpPr>
            <a:spLocks noChangeShapeType="1"/>
          </p:cNvSpPr>
          <p:nvPr/>
        </p:nvSpPr>
        <p:spPr bwMode="auto">
          <a:xfrm>
            <a:off x="3048000" y="4343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786" name="Line 8"/>
          <p:cNvSpPr>
            <a:spLocks noChangeShapeType="1"/>
          </p:cNvSpPr>
          <p:nvPr/>
        </p:nvSpPr>
        <p:spPr bwMode="auto">
          <a:xfrm>
            <a:off x="1066800" y="6043613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4" name="Picture 2" descr="eye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3938"/>
            <a:ext cx="1246188" cy="12096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3" descr="fig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1209675"/>
            <a:ext cx="4989512" cy="4843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/>
        </p:spPr>
      </p:pic>
      <p:sp>
        <p:nvSpPr>
          <p:cNvPr id="76806" name="Text Box 4"/>
          <p:cNvSpPr txBox="1">
            <a:spLocks noChangeArrowheads="1"/>
          </p:cNvSpPr>
          <p:nvPr/>
        </p:nvSpPr>
        <p:spPr bwMode="auto">
          <a:xfrm>
            <a:off x="1177925" y="2554288"/>
            <a:ext cx="2147888" cy="5810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Result with original pixels marked:</a:t>
            </a:r>
          </a:p>
        </p:txBody>
      </p:sp>
      <p:sp>
        <p:nvSpPr>
          <p:cNvPr id="76807" name="Rectangle 5"/>
          <p:cNvSpPr>
            <a:spLocks noChangeArrowheads="1"/>
          </p:cNvSpPr>
          <p:nvPr/>
        </p:nvSpPr>
        <p:spPr bwMode="auto">
          <a:xfrm>
            <a:off x="415925" y="1143000"/>
            <a:ext cx="27019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>
                <a:latin typeface="Times New Roman" pitchFamily="18" charset="0"/>
              </a:rPr>
              <a:t>Bilinear Interpolation</a:t>
            </a:r>
          </a:p>
        </p:txBody>
      </p:sp>
      <p:sp>
        <p:nvSpPr>
          <p:cNvPr id="76808" name="Text Box 6"/>
          <p:cNvSpPr txBox="1">
            <a:spLocks noChangeArrowheads="1"/>
          </p:cNvSpPr>
          <p:nvPr/>
        </p:nvSpPr>
        <p:spPr bwMode="auto">
          <a:xfrm>
            <a:off x="685800" y="5303838"/>
            <a:ext cx="2362200" cy="738652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Compare to the next slide which contains a 4x pixel zoom via pixel replication.</a:t>
            </a:r>
          </a:p>
        </p:txBody>
      </p:sp>
      <p:sp>
        <p:nvSpPr>
          <p:cNvPr id="76809" name="Line 7"/>
          <p:cNvSpPr>
            <a:spLocks noChangeShapeType="1"/>
          </p:cNvSpPr>
          <p:nvPr/>
        </p:nvSpPr>
        <p:spPr bwMode="auto">
          <a:xfrm>
            <a:off x="3048000" y="4343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10" name="Line 8"/>
          <p:cNvSpPr>
            <a:spLocks noChangeShapeType="1"/>
          </p:cNvSpPr>
          <p:nvPr/>
        </p:nvSpPr>
        <p:spPr bwMode="auto">
          <a:xfrm>
            <a:off x="1066800" y="6043613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2" descr="eye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3938"/>
            <a:ext cx="1246188" cy="12096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3" descr="fig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1209675"/>
            <a:ext cx="4989512" cy="4843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/>
        </p:spPr>
      </p:pic>
      <p:sp>
        <p:nvSpPr>
          <p:cNvPr id="77830" name="Rectangle 5"/>
          <p:cNvSpPr>
            <a:spLocks noChangeArrowheads="1"/>
          </p:cNvSpPr>
          <p:nvPr/>
        </p:nvSpPr>
        <p:spPr bwMode="auto">
          <a:xfrm>
            <a:off x="415925" y="1143000"/>
            <a:ext cx="27019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/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>
                <a:latin typeface="Times New Roman" pitchFamily="18" charset="0"/>
              </a:rPr>
              <a:t>Pixel Replication</a:t>
            </a:r>
          </a:p>
        </p:txBody>
      </p:sp>
      <p:sp>
        <p:nvSpPr>
          <p:cNvPr id="77831" name="Text Box 6"/>
          <p:cNvSpPr txBox="1">
            <a:spLocks noChangeArrowheads="1"/>
          </p:cNvSpPr>
          <p:nvPr/>
        </p:nvSpPr>
        <p:spPr bwMode="auto">
          <a:xfrm>
            <a:off x="1177925" y="2554288"/>
            <a:ext cx="2147888" cy="5810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Result with original pixels marked:</a:t>
            </a:r>
          </a:p>
        </p:txBody>
      </p:sp>
      <p:sp>
        <p:nvSpPr>
          <p:cNvPr id="77832" name="Text Box 7"/>
          <p:cNvSpPr txBox="1">
            <a:spLocks noChangeArrowheads="1"/>
          </p:cNvSpPr>
          <p:nvPr/>
        </p:nvSpPr>
        <p:spPr bwMode="auto">
          <a:xfrm>
            <a:off x="685800" y="5311775"/>
            <a:ext cx="2362200" cy="738652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Compare to the prev. slide which contains a 4x pixel zoom via bilinear interp.</a:t>
            </a:r>
          </a:p>
        </p:txBody>
      </p:sp>
      <p:sp>
        <p:nvSpPr>
          <p:cNvPr id="77833" name="Line 8"/>
          <p:cNvSpPr>
            <a:spLocks noChangeShapeType="1"/>
          </p:cNvSpPr>
          <p:nvPr/>
        </p:nvSpPr>
        <p:spPr bwMode="auto">
          <a:xfrm>
            <a:off x="3048000" y="4343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834" name="Line 9"/>
          <p:cNvSpPr>
            <a:spLocks noChangeShapeType="1"/>
          </p:cNvSpPr>
          <p:nvPr/>
        </p:nvSpPr>
        <p:spPr bwMode="auto">
          <a:xfrm>
            <a:off x="1066800" y="6043613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2" descr="fig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1447800"/>
            <a:ext cx="7388225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1939925" y="5281613"/>
            <a:ext cx="1731963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Pixel replication </a:t>
            </a:r>
          </a:p>
        </p:txBody>
      </p:sp>
      <p:sp>
        <p:nvSpPr>
          <p:cNvPr id="78854" name="Text Box 4"/>
          <p:cNvSpPr txBox="1">
            <a:spLocks noChangeArrowheads="1"/>
          </p:cNvSpPr>
          <p:nvPr/>
        </p:nvSpPr>
        <p:spPr bwMode="auto">
          <a:xfrm>
            <a:off x="5126038" y="5281613"/>
            <a:ext cx="2216150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Bilinear interpolation</a:t>
            </a:r>
          </a:p>
        </p:txBody>
      </p:sp>
      <p:sp>
        <p:nvSpPr>
          <p:cNvPr id="78855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pPr algn="ctr"/>
            <a:r>
              <a:rPr lang="en-US" altLang="en-US" sz="3200" smtClean="0"/>
              <a:t>Pixel Replication vs. Bilinear Interpolation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6" name="Picture 2" descr="fig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1447800"/>
            <a:ext cx="7388225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Text Box 3"/>
          <p:cNvSpPr txBox="1">
            <a:spLocks noChangeArrowheads="1"/>
          </p:cNvSpPr>
          <p:nvPr/>
        </p:nvSpPr>
        <p:spPr bwMode="auto">
          <a:xfrm>
            <a:off x="1939925" y="5281613"/>
            <a:ext cx="1731963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Pixel replication </a:t>
            </a:r>
          </a:p>
        </p:txBody>
      </p:sp>
      <p:sp>
        <p:nvSpPr>
          <p:cNvPr id="79878" name="Text Box 4"/>
          <p:cNvSpPr txBox="1">
            <a:spLocks noChangeArrowheads="1"/>
          </p:cNvSpPr>
          <p:nvPr/>
        </p:nvSpPr>
        <p:spPr bwMode="auto">
          <a:xfrm>
            <a:off x="5126038" y="5281613"/>
            <a:ext cx="2216150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Bilinear interpolation</a:t>
            </a:r>
          </a:p>
        </p:txBody>
      </p:sp>
      <p:sp>
        <p:nvSpPr>
          <p:cNvPr id="79879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1104900"/>
            <a:ext cx="7772400" cy="723900"/>
          </a:xfrm>
          <a:noFill/>
        </p:spPr>
        <p:txBody>
          <a:bodyPr/>
          <a:lstStyle/>
          <a:p>
            <a:pPr algn="ctr"/>
            <a:r>
              <a:rPr lang="en-US" altLang="en-US" sz="3200" smtClean="0"/>
              <a:t>Pixel Replication vs. Bilinear Interpolation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5" descr="downsamp_test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5402263"/>
            <a:ext cx="415925" cy="40322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3"/>
          <p:cNvSpPr>
            <a:spLocks noGrp="1" noChangeArrowheads="1"/>
          </p:cNvSpPr>
          <p:nvPr>
            <p:ph type="title"/>
          </p:nvPr>
        </p:nvSpPr>
        <p:spPr>
          <a:xfrm>
            <a:off x="415925" y="9906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Reducing Images Through Pixel Decimation</a:t>
            </a:r>
          </a:p>
        </p:txBody>
      </p:sp>
      <p:pic>
        <p:nvPicPr>
          <p:cNvPr id="12294" name="Picture 4" descr="downsamp_test_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1905000"/>
            <a:ext cx="1662112" cy="1614488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1454150" y="3519488"/>
            <a:ext cx="0" cy="1882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1316038" y="3830638"/>
            <a:ext cx="1177925" cy="1169539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4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Example: </a:t>
            </a:r>
          </a:p>
          <a:p>
            <a:r>
              <a:rPr lang="en-US" altLang="en-US" dirty="0"/>
              <a:t>decimate this image 4x to get this image.</a:t>
            </a:r>
          </a:p>
        </p:txBody>
      </p:sp>
      <p:sp>
        <p:nvSpPr>
          <p:cNvPr id="12297" name="Line 12"/>
          <p:cNvSpPr>
            <a:spLocks noChangeShapeType="1"/>
          </p:cNvSpPr>
          <p:nvPr/>
        </p:nvSpPr>
        <p:spPr bwMode="auto">
          <a:xfrm flipV="1">
            <a:off x="1316038" y="2308225"/>
            <a:ext cx="3255962" cy="309403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8" name="Line 13"/>
          <p:cNvSpPr>
            <a:spLocks noChangeShapeType="1"/>
          </p:cNvSpPr>
          <p:nvPr/>
        </p:nvSpPr>
        <p:spPr bwMode="auto">
          <a:xfrm flipV="1">
            <a:off x="1731963" y="2308225"/>
            <a:ext cx="6165850" cy="309403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9" name="Line 14"/>
          <p:cNvSpPr>
            <a:spLocks noChangeShapeType="1"/>
          </p:cNvSpPr>
          <p:nvPr/>
        </p:nvSpPr>
        <p:spPr bwMode="auto">
          <a:xfrm flipV="1">
            <a:off x="1316038" y="5535613"/>
            <a:ext cx="3255962" cy="269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0" name="Line 15"/>
          <p:cNvSpPr>
            <a:spLocks noChangeShapeType="1"/>
          </p:cNvSpPr>
          <p:nvPr/>
        </p:nvSpPr>
        <p:spPr bwMode="auto">
          <a:xfrm flipV="1">
            <a:off x="1731963" y="5535613"/>
            <a:ext cx="6165850" cy="269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01" name="Picture 10" descr="downsamp_test_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8225"/>
            <a:ext cx="3325813" cy="3228975"/>
          </a:xfrm>
          <a:prstGeom prst="rect">
            <a:avLst/>
          </a:prstGeom>
          <a:noFill/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2" name="Text Box 11"/>
          <p:cNvSpPr txBox="1">
            <a:spLocks noChangeArrowheads="1"/>
          </p:cNvSpPr>
          <p:nvPr/>
        </p:nvSpPr>
        <p:spPr bwMode="auto">
          <a:xfrm>
            <a:off x="7135813" y="3652838"/>
            <a:ext cx="1454150" cy="915987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spcBef>
                <a:spcPct val="50000"/>
              </a:spcBef>
              <a:defRPr sz="18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Copy them into a new image.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pic>
        <p:nvPicPr>
          <p:cNvPr id="80901" name="Picture 3" descr="saguaros_detail_2_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1" y="1882775"/>
            <a:ext cx="4097445" cy="4097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80902" name="Text Box 4"/>
          <p:cNvSpPr txBox="1">
            <a:spLocks noChangeArrowheads="1"/>
          </p:cNvSpPr>
          <p:nvPr/>
        </p:nvSpPr>
        <p:spPr bwMode="auto">
          <a:xfrm>
            <a:off x="346075" y="3092450"/>
            <a:ext cx="1801813" cy="15589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Example: reduce the cactus image to 3/7 its original size  using bilinear interpolation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4" name="Picture 2" descr="saguaros_detail_2_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1" y="1882775"/>
            <a:ext cx="4097445" cy="4097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81925" name="Rectangle 3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81926" name="Text Box 4"/>
          <p:cNvSpPr txBox="1">
            <a:spLocks noChangeArrowheads="1"/>
          </p:cNvSpPr>
          <p:nvPr/>
        </p:nvSpPr>
        <p:spPr bwMode="auto">
          <a:xfrm>
            <a:off x="346075" y="3092450"/>
            <a:ext cx="1801813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For each 7x7 block of pixels select 3x3 = 9 pixel locations.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2" descr="saguaros_detail_2_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9" y="1882775"/>
            <a:ext cx="4097445" cy="4097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82949" name="Rectangle 3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82950" name="Text Box 4"/>
          <p:cNvSpPr txBox="1">
            <a:spLocks noChangeArrowheads="1"/>
          </p:cNvSpPr>
          <p:nvPr/>
        </p:nvSpPr>
        <p:spPr bwMode="auto">
          <a:xfrm>
            <a:off x="346075" y="3092450"/>
            <a:ext cx="2009775" cy="18034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For nearest neighbor sampling the 9 pixel locations correspond to pixel locations in the original image.</a:t>
            </a:r>
          </a:p>
        </p:txBody>
      </p:sp>
      <p:sp>
        <p:nvSpPr>
          <p:cNvPr id="82951" name="Text Box 5"/>
          <p:cNvSpPr txBox="1">
            <a:spLocks noChangeArrowheads="1"/>
          </p:cNvSpPr>
          <p:nvPr/>
        </p:nvSpPr>
        <p:spPr bwMode="auto">
          <a:xfrm>
            <a:off x="6788150" y="3092450"/>
            <a:ext cx="2009775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Nearest neighbor selected pixels outlined in yellow.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Picture 2" descr="saguaros_detail_2_3_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9" y="1882775"/>
            <a:ext cx="4097445" cy="409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Rectangle 3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83974" name="Text Box 4"/>
          <p:cNvSpPr txBox="1">
            <a:spLocks noChangeArrowheads="1"/>
          </p:cNvSpPr>
          <p:nvPr/>
        </p:nvSpPr>
        <p:spPr bwMode="auto">
          <a:xfrm>
            <a:off x="346075" y="3092450"/>
            <a:ext cx="2009775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In bilinear interpolation the 9 pixel locations are distributed evenly.</a:t>
            </a:r>
          </a:p>
        </p:txBody>
      </p:sp>
      <p:sp>
        <p:nvSpPr>
          <p:cNvPr id="83975" name="Text Box 5"/>
          <p:cNvSpPr txBox="1">
            <a:spLocks noChangeArrowheads="1"/>
          </p:cNvSpPr>
          <p:nvPr/>
        </p:nvSpPr>
        <p:spPr bwMode="auto">
          <a:xfrm>
            <a:off x="6788150" y="3092450"/>
            <a:ext cx="2009775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Nearest neighbor selected pixels outlined in yellow.</a:t>
            </a:r>
          </a:p>
        </p:txBody>
      </p:sp>
      <p:sp>
        <p:nvSpPr>
          <p:cNvPr id="83976" name="Text Box 6"/>
          <p:cNvSpPr txBox="1">
            <a:spLocks noChangeArrowheads="1"/>
          </p:cNvSpPr>
          <p:nvPr/>
        </p:nvSpPr>
        <p:spPr bwMode="auto">
          <a:xfrm>
            <a:off x="6788150" y="4102100"/>
            <a:ext cx="2009775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Bilinear interp. pixels locations outlined in red.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6" name="Picture 2" descr="saguaros_detail_2_3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9" y="1882775"/>
            <a:ext cx="4097445" cy="409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Rectangle 3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84998" name="Text Box 4"/>
          <p:cNvSpPr txBox="1">
            <a:spLocks noChangeArrowheads="1"/>
          </p:cNvSpPr>
          <p:nvPr/>
        </p:nvSpPr>
        <p:spPr bwMode="auto">
          <a:xfrm>
            <a:off x="346075" y="3092450"/>
            <a:ext cx="2009775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In bilinear interpolation the 9 pixel locations are distributed evenly.</a:t>
            </a:r>
          </a:p>
        </p:txBody>
      </p:sp>
      <p:sp>
        <p:nvSpPr>
          <p:cNvPr id="84999" name="Text Box 5"/>
          <p:cNvSpPr txBox="1">
            <a:spLocks noChangeArrowheads="1"/>
          </p:cNvSpPr>
          <p:nvPr/>
        </p:nvSpPr>
        <p:spPr bwMode="auto">
          <a:xfrm>
            <a:off x="6788150" y="3092450"/>
            <a:ext cx="2009775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Nearest neighbor selected pixels outlined in yellow.</a:t>
            </a:r>
          </a:p>
        </p:txBody>
      </p:sp>
      <p:sp>
        <p:nvSpPr>
          <p:cNvPr id="85000" name="Text Box 6"/>
          <p:cNvSpPr txBox="1">
            <a:spLocks noChangeArrowheads="1"/>
          </p:cNvSpPr>
          <p:nvPr/>
        </p:nvSpPr>
        <p:spPr bwMode="auto">
          <a:xfrm>
            <a:off x="6788150" y="4102100"/>
            <a:ext cx="2009775" cy="8255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Bilinear interp. pixels locations outlined in red.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2" descr="saguaros_detail_2_3_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9" y="1882775"/>
            <a:ext cx="4097445" cy="409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Rectangle 3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86022" name="Text Box 4"/>
          <p:cNvSpPr txBox="1">
            <a:spLocks noChangeArrowheads="1"/>
          </p:cNvSpPr>
          <p:nvPr/>
        </p:nvSpPr>
        <p:spPr bwMode="auto">
          <a:xfrm>
            <a:off x="6719888" y="3092450"/>
            <a:ext cx="2008187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Notice that the locations overlap pixels in the original image.</a:t>
            </a:r>
          </a:p>
        </p:txBody>
      </p:sp>
      <p:sp>
        <p:nvSpPr>
          <p:cNvPr id="86023" name="Text Box 5"/>
          <p:cNvSpPr txBox="1">
            <a:spLocks noChangeArrowheads="1"/>
          </p:cNvSpPr>
          <p:nvPr/>
        </p:nvSpPr>
        <p:spPr bwMode="auto">
          <a:xfrm>
            <a:off x="346075" y="3092450"/>
            <a:ext cx="2009775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In bilinear interpolation the 9 pixel locations are distributed evenly.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2" descr="saguaros_detail_2_3_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9" y="1882775"/>
            <a:ext cx="4097445" cy="409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Rectangle 3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87046" name="Text Box 4"/>
          <p:cNvSpPr txBox="1">
            <a:spLocks noChangeArrowheads="1"/>
          </p:cNvSpPr>
          <p:nvPr/>
        </p:nvSpPr>
        <p:spPr bwMode="auto">
          <a:xfrm>
            <a:off x="346075" y="3092450"/>
            <a:ext cx="1801813" cy="1069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For each 7x7 block of pixels select 3x3 = 9 pixel locations.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8" name="Picture 2" descr="saguaros_detail_2_3_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9" y="1882775"/>
            <a:ext cx="4097445" cy="409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9" name="Rectangle 3"/>
          <p:cNvSpPr>
            <a:spLocks noChangeArrowheads="1"/>
          </p:cNvSpPr>
          <p:nvPr/>
        </p:nvSpPr>
        <p:spPr bwMode="auto">
          <a:xfrm>
            <a:off x="3054350" y="2454275"/>
            <a:ext cx="1776413" cy="1725613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88070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88071" name="Text Box 5"/>
          <p:cNvSpPr txBox="1">
            <a:spLocks noChangeArrowheads="1"/>
          </p:cNvSpPr>
          <p:nvPr/>
        </p:nvSpPr>
        <p:spPr bwMode="auto">
          <a:xfrm>
            <a:off x="346075" y="3092450"/>
            <a:ext cx="1801813" cy="5810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l"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Examine one section in detail.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2" name="Group 2"/>
          <p:cNvGrpSpPr>
            <a:grpSpLocks/>
          </p:cNvGrpSpPr>
          <p:nvPr/>
        </p:nvGrpSpPr>
        <p:grpSpPr bwMode="auto">
          <a:xfrm>
            <a:off x="484188" y="1882775"/>
            <a:ext cx="4140200" cy="4016375"/>
            <a:chOff x="1728" y="1344"/>
            <a:chExt cx="2868" cy="2868"/>
          </a:xfrm>
        </p:grpSpPr>
        <p:pic>
          <p:nvPicPr>
            <p:cNvPr id="89100" name="Picture 3" descr="saguaros_detail_2_3_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1344"/>
              <a:ext cx="2868" cy="2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101" name="Rectangle 4"/>
            <p:cNvSpPr>
              <a:spLocks noChangeArrowheads="1"/>
            </p:cNvSpPr>
            <p:nvPr/>
          </p:nvSpPr>
          <p:spPr bwMode="auto">
            <a:xfrm>
              <a:off x="2136" y="1752"/>
              <a:ext cx="1231" cy="1232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9093" name="Rectangle 5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89094" name="Line 6"/>
          <p:cNvSpPr>
            <a:spLocks noChangeShapeType="1"/>
          </p:cNvSpPr>
          <p:nvPr/>
        </p:nvSpPr>
        <p:spPr bwMode="auto">
          <a:xfrm flipV="1">
            <a:off x="2840038" y="2151063"/>
            <a:ext cx="5749925" cy="30797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095" name="Line 7"/>
          <p:cNvSpPr>
            <a:spLocks noChangeShapeType="1"/>
          </p:cNvSpPr>
          <p:nvPr/>
        </p:nvSpPr>
        <p:spPr bwMode="auto">
          <a:xfrm flipV="1">
            <a:off x="1077913" y="2159000"/>
            <a:ext cx="3986212" cy="3143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096" name="Line 8"/>
          <p:cNvSpPr>
            <a:spLocks noChangeShapeType="1"/>
          </p:cNvSpPr>
          <p:nvPr/>
        </p:nvSpPr>
        <p:spPr bwMode="auto">
          <a:xfrm>
            <a:off x="1077913" y="4168775"/>
            <a:ext cx="3970337" cy="1527176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89097" name="Line 9"/>
          <p:cNvSpPr>
            <a:spLocks noChangeShapeType="1"/>
          </p:cNvSpPr>
          <p:nvPr/>
        </p:nvSpPr>
        <p:spPr bwMode="auto">
          <a:xfrm>
            <a:off x="2847975" y="4175125"/>
            <a:ext cx="5741988" cy="140493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89098" name="Picture 10" descr="saguaros_detail_3_1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2151062"/>
            <a:ext cx="3512096" cy="3512096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2" descr="saguaros_detail_3_1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2151062"/>
            <a:ext cx="3512096" cy="3512096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>
            <a:outerShdw blurRad="63500" dist="88900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117" name="Group 3"/>
          <p:cNvGrpSpPr>
            <a:grpSpLocks/>
          </p:cNvGrpSpPr>
          <p:nvPr/>
        </p:nvGrpSpPr>
        <p:grpSpPr bwMode="auto">
          <a:xfrm>
            <a:off x="484188" y="1882775"/>
            <a:ext cx="4140200" cy="4016375"/>
            <a:chOff x="1728" y="1344"/>
            <a:chExt cx="2868" cy="2868"/>
          </a:xfrm>
        </p:grpSpPr>
        <p:pic>
          <p:nvPicPr>
            <p:cNvPr id="90120" name="Picture 4" descr="saguaros_detail_2_3_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1344"/>
              <a:ext cx="2868" cy="2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1" name="Rectangle 5"/>
            <p:cNvSpPr>
              <a:spLocks noChangeArrowheads="1"/>
            </p:cNvSpPr>
            <p:nvPr/>
          </p:nvSpPr>
          <p:spPr bwMode="auto">
            <a:xfrm>
              <a:off x="2136" y="1752"/>
              <a:ext cx="1231" cy="1232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0118" name="Rectangle 6"/>
          <p:cNvSpPr>
            <a:spLocks noGrp="1" noChangeArrowheads="1"/>
          </p:cNvSpPr>
          <p:nvPr>
            <p:ph type="title"/>
          </p:nvPr>
        </p:nvSpPr>
        <p:spPr>
          <a:xfrm>
            <a:off x="495300" y="1143000"/>
            <a:ext cx="8153400" cy="560388"/>
          </a:xfrm>
          <a:noFill/>
        </p:spPr>
        <p:txBody>
          <a:bodyPr lIns="92053" tIns="46028" rIns="92053" bIns="46028">
            <a:spAutoFit/>
          </a:bodyPr>
          <a:lstStyle/>
          <a:p>
            <a:pPr algn="ctr"/>
            <a:r>
              <a:rPr lang="en-US" altLang="en-US" sz="2600" smtClean="0"/>
              <a:t>Resampling Through Bilinear Interpolation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59"/>
</p:tagLst>
</file>

<file path=ppt/theme/theme1.xml><?xml version="1.0" encoding="utf-8"?>
<a:theme xmlns:a="http://schemas.openxmlformats.org/drawingml/2006/main" name="AIP CLass Template">
  <a:themeElements>
    <a:clrScheme name="AIP CLass Template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6600FF"/>
      </a:accent1>
      <a:accent2>
        <a:srgbClr val="CC00FF"/>
      </a:accent2>
      <a:accent3>
        <a:srgbClr val="FFFFFF"/>
      </a:accent3>
      <a:accent4>
        <a:srgbClr val="000000"/>
      </a:accent4>
      <a:accent5>
        <a:srgbClr val="B8AAFF"/>
      </a:accent5>
      <a:accent6>
        <a:srgbClr val="B900E7"/>
      </a:accent6>
      <a:hlink>
        <a:srgbClr val="00CC99"/>
      </a:hlink>
      <a:folHlink>
        <a:srgbClr val="0099CC"/>
      </a:folHlink>
    </a:clrScheme>
    <a:fontScheme name="AIP CLass Templat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IP CLass Template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FF99CC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033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Office\Templates\AIP CLass Template.pot</Template>
  <TotalTime>14637</TotalTime>
  <Words>6260</Words>
  <Application>Microsoft Office PowerPoint</Application>
  <PresentationFormat>On-screen Show (4:3)</PresentationFormat>
  <Paragraphs>1004</Paragraphs>
  <Slides>139</Slides>
  <Notes>4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139</vt:i4>
      </vt:variant>
    </vt:vector>
  </HeadingPairs>
  <TitlesOfParts>
    <vt:vector size="153" baseType="lpstr">
      <vt:lpstr>Symbol</vt:lpstr>
      <vt:lpstr>Calibri</vt:lpstr>
      <vt:lpstr>Times New Roman</vt:lpstr>
      <vt:lpstr>MT Extra</vt:lpstr>
      <vt:lpstr>Monotype Sorts</vt:lpstr>
      <vt:lpstr>Euclid Symbol</vt:lpstr>
      <vt:lpstr>French Script MT</vt:lpstr>
      <vt:lpstr>Arial</vt:lpstr>
      <vt:lpstr>Comic Sans MS</vt:lpstr>
      <vt:lpstr>Courier New</vt:lpstr>
      <vt:lpstr>Script MT Bold</vt:lpstr>
      <vt:lpstr>AIP CLass Template</vt:lpstr>
      <vt:lpstr>Equation</vt:lpstr>
      <vt:lpstr>MathType 6.0 Equation</vt:lpstr>
      <vt:lpstr>PowerPoint Presentation</vt:lpstr>
      <vt:lpstr>Enlarging Images Through Pixel Replication</vt:lpstr>
      <vt:lpstr>Enlarging Images Through Pixel Replication</vt:lpstr>
      <vt:lpstr>Enlarging Images Through Pixel Replication</vt:lpstr>
      <vt:lpstr>Reducing Images Through Pixel Decimation</vt:lpstr>
      <vt:lpstr>Reducing Images Through Pixel Decimation</vt:lpstr>
      <vt:lpstr>Reducing Images Through Pixel Decimation</vt:lpstr>
      <vt:lpstr>Reducing Images Through Pixel Decimation</vt:lpstr>
      <vt:lpstr>Reducing Images Through Pixel Decimation</vt:lpstr>
      <vt:lpstr>Reducing Images Through Pixel Decimation</vt:lpstr>
      <vt:lpstr>Problems with Replication and Decimation</vt:lpstr>
      <vt:lpstr>Backward Mapping</vt:lpstr>
      <vt:lpstr>Three Methods for Resizing Images</vt:lpstr>
      <vt:lpstr>Three Methods of Interpolation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Nearest Neighbor Resampling</vt:lpstr>
      <vt:lpstr>Interpolation </vt:lpstr>
      <vt:lpstr>Interpolation </vt:lpstr>
      <vt:lpstr>Enlarging Images: Replication vs. Interpolation</vt:lpstr>
      <vt:lpstr>Pixel Replication</vt:lpstr>
      <vt:lpstr>Bilinear Interpolation</vt:lpstr>
      <vt:lpstr>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Bilinear Interpolation</vt:lpstr>
      <vt:lpstr>Bi-Interp Example: resize to 5/7 of original dimensions.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Bilinear Interpolation Example</vt:lpstr>
      <vt:lpstr>Example: Bilinear Interpolation – 4× Zoom</vt:lpstr>
      <vt:lpstr>Example: Bilinear Interpolation – 4× Zoom</vt:lpstr>
      <vt:lpstr>Bilinear Interpolation</vt:lpstr>
      <vt:lpstr>PowerPoint Presentation</vt:lpstr>
      <vt:lpstr>Bilinear Interpolation</vt:lpstr>
      <vt:lpstr>Bilinear Interpolation</vt:lpstr>
      <vt:lpstr>Bilinear Interpolation</vt:lpstr>
      <vt:lpstr>Bilinear Interpolation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Pixel Replication vs. Bilinear Interpolation</vt:lpstr>
      <vt:lpstr>Pixel Replication vs. Bilinear Interpolation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Resampling Through Bilinear Interpolation </vt:lpstr>
      <vt:lpstr>Cubic Interpolation </vt:lpstr>
      <vt:lpstr>Cubic Interpolation Pixel Selection</vt:lpstr>
      <vt:lpstr>Cubic Interpolation </vt:lpstr>
      <vt:lpstr>Cubic Interpolation </vt:lpstr>
      <vt:lpstr>Cubic B-Spline Interpolation </vt:lpstr>
      <vt:lpstr>Cubic B-Spline Interpolation </vt:lpstr>
      <vt:lpstr>Resampling Through Bicubic Interpolation </vt:lpstr>
      <vt:lpstr>Bicubic Interpolation</vt:lpstr>
      <vt:lpstr>Bicubic Interpolation</vt:lpstr>
      <vt:lpstr>Bicubic Interpolation</vt:lpstr>
      <vt:lpstr>Bicubic Interpolation</vt:lpstr>
      <vt:lpstr>Bicubic Interpolation</vt:lpstr>
      <vt:lpstr>Bicubic Interpolation</vt:lpstr>
      <vt:lpstr>Resampling Through Bicubic Interpolation </vt:lpstr>
      <vt:lpstr>Resampling Through Bicubic Interpolation </vt:lpstr>
      <vt:lpstr>Resampling Through Bicubic Interpolation </vt:lpstr>
      <vt:lpstr>Resampling Through Bicubic Interpolation </vt:lpstr>
      <vt:lpstr>Resampling Through Bicubic Interpolation </vt:lpstr>
      <vt:lpstr>Bicubic Interpolation</vt:lpstr>
      <vt:lpstr>Size Reduction 3/7</vt:lpstr>
      <vt:lpstr>Size Reduction 3/7</vt:lpstr>
      <vt:lpstr>Size Reduction 3/7 (zoomed)</vt:lpstr>
      <vt:lpstr>Size Reduction 3/7 (zoomed)</vt:lpstr>
      <vt:lpstr>Size Reduction 3/7 (zoomed)</vt:lpstr>
      <vt:lpstr>Size Reduction 3/7</vt:lpstr>
      <vt:lpstr>Enlargement</vt:lpstr>
      <vt:lpstr>Enlargement</vt:lpstr>
      <vt:lpstr>Enlargement</vt:lpstr>
      <vt:lpstr>General Case: Warping + Interpolation</vt:lpstr>
      <vt:lpstr>PowerPoint Presentation</vt:lpstr>
      <vt:lpstr>Bicubic Interpolation via Convolution</vt:lpstr>
    </vt:vector>
  </TitlesOfParts>
  <Company>Vanderbilt University School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Notes:  Resampling Images</dc:title>
  <dc:subject>EECE\CS 253 Image Processing</dc:subject>
  <dc:creator>Richard Alan Peters II</dc:creator>
  <dc:description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dc:description>
  <cp:lastModifiedBy>Richard Alan Peters II</cp:lastModifiedBy>
  <cp:revision>323</cp:revision>
  <cp:lastPrinted>2014-12-08T20:31:22Z</cp:lastPrinted>
  <dcterms:created xsi:type="dcterms:W3CDTF">2000-08-31T04:27:01Z</dcterms:created>
  <dcterms:modified xsi:type="dcterms:W3CDTF">2016-11-16T03:16:45Z</dcterms:modified>
  <cp:category>Class notes</cp:category>
</cp:coreProperties>
</file>